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2C35_84A8B861.xml" ContentType="application/vnd.ms-powerpoint.comments+xml"/>
  <Override PartName="/ppt/notesSlides/notesSlide7.xml" ContentType="application/vnd.openxmlformats-officedocument.presentationml.notesSlide+xml"/>
  <Override PartName="/ppt/comments/modernComment_2C62_46242020.xml" ContentType="application/vnd.ms-powerpoint.comment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sldIdLst>
    <p:sldId id="872" r:id="rId5"/>
    <p:sldId id="11366" r:id="rId6"/>
    <p:sldId id="11364" r:id="rId7"/>
    <p:sldId id="11191" r:id="rId8"/>
    <p:sldId id="11249" r:id="rId9"/>
    <p:sldId id="11363" r:id="rId10"/>
    <p:sldId id="11317" r:id="rId11"/>
    <p:sldId id="11362" r:id="rId12"/>
    <p:sldId id="430" r:id="rId13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2387B3-B112-F7AF-8742-B9B951CE56AB}" name="Liza Du Plessis" initials="LDP" userId="S::lizadp@PtsaNPC.onmicrosoft.com::d566cd89-7b48-47a7-b02a-628a9b4d3a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ne Botes" initials="JB" lastIdx="11" clrIdx="0">
    <p:extLst>
      <p:ext uri="{19B8F6BF-5375-455C-9EA6-DF929625EA0E}">
        <p15:presenceInfo xmlns:p15="http://schemas.microsoft.com/office/powerpoint/2012/main" userId="S::Jeanene.Botes@momentum.co.za::5b0fda87-248b-4727-b0d9-733b70833086" providerId="AD"/>
      </p:ext>
    </p:extLst>
  </p:cmAuthor>
  <p:cmAuthor id="2" name="Elana Havenga" initials="EH" lastIdx="5" clrIdx="1">
    <p:extLst>
      <p:ext uri="{19B8F6BF-5375-455C-9EA6-DF929625EA0E}">
        <p15:presenceInfo xmlns:p15="http://schemas.microsoft.com/office/powerpoint/2012/main" userId="S::elana.havenga@momentum.co.za::ed6be150-709e-4d31-aef2-abc2a223e05b" providerId="AD"/>
      </p:ext>
    </p:extLst>
  </p:cmAuthor>
  <p:cmAuthor id="3" name="Emda Fourie" initials="EF" lastIdx="7" clrIdx="2">
    <p:extLst>
      <p:ext uri="{19B8F6BF-5375-455C-9EA6-DF929625EA0E}">
        <p15:presenceInfo xmlns:p15="http://schemas.microsoft.com/office/powerpoint/2012/main" userId="S::emda.fourie@momentum.co.za::122531bd-953e-4755-8205-f9643a8a3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2D8"/>
    <a:srgbClr val="8AD1E2"/>
    <a:srgbClr val="ACDEEA"/>
    <a:srgbClr val="C0E6EF"/>
    <a:srgbClr val="FCD3C1"/>
    <a:srgbClr val="001951"/>
    <a:srgbClr val="0549BF"/>
    <a:srgbClr val="E11B22"/>
    <a:srgbClr val="4D4D4F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4" autoAdjust="0"/>
    <p:restoredTop sz="89894" autoAdjust="0"/>
  </p:normalViewPr>
  <p:slideViewPr>
    <p:cSldViewPr snapToGrid="0" snapToObjects="1">
      <p:cViewPr varScale="1">
        <p:scale>
          <a:sx n="120" d="100"/>
          <a:sy n="120" d="100"/>
        </p:scale>
        <p:origin x="108" y="612"/>
      </p:cViewPr>
      <p:guideLst>
        <p:guide orient="horz" pos="577"/>
        <p:guide pos="2880"/>
      </p:guideLst>
    </p:cSldViewPr>
  </p:slideViewPr>
  <p:outlineViewPr>
    <p:cViewPr>
      <p:scale>
        <a:sx n="33" d="100"/>
        <a:sy n="33" d="100"/>
      </p:scale>
      <p:origin x="0" y="-16008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4002" y="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alla.ho.momentum.co.za\users$\jroos\My%20Documents\My%20Documents\Financial%20Roadshow%202019\ave%20age%20grap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97377122125524E-3"/>
          <c:y val="3.8934385058325735E-2"/>
          <c:w val="0.96303043883041695"/>
          <c:h val="0.79758933035218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members</c:v>
                </c:pt>
              </c:strCache>
            </c:strRef>
          </c:tx>
          <c:spPr>
            <a:solidFill>
              <a:srgbClr val="003366"/>
            </a:solidFill>
            <a:ln w="19050">
              <a:solidFill>
                <a:srgbClr val="003366"/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10-F34B-9D2E-4E9339B6313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10-F34B-9D2E-4E9339B6313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B10-F34B-9D2E-4E9339B63133}"/>
              </c:ext>
            </c:extLst>
          </c:dPt>
          <c:dPt>
            <c:idx val="8"/>
            <c:invertIfNegative val="0"/>
            <c:bubble3D val="0"/>
            <c:spPr>
              <a:solidFill>
                <a:srgbClr val="E11B22"/>
              </a:solidFill>
              <a:ln w="19050">
                <a:solidFill>
                  <a:srgbClr val="E11B22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0-7282-41DF-A8B7-7EF4C6D8A4E7}"/>
              </c:ext>
            </c:extLst>
          </c:dPt>
          <c:dPt>
            <c:idx val="9"/>
            <c:invertIfNegative val="0"/>
            <c:bubble3D val="0"/>
            <c:spPr>
              <a:solidFill>
                <a:srgbClr val="E11B22"/>
              </a:solidFill>
              <a:ln w="19050"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6-2E34-4741-907D-8263EF00E648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156 723</a:t>
                    </a:r>
                    <a:endParaRPr lang="en-US" sz="1100" b="1" dirty="0">
                      <a:solidFill>
                        <a:schemeClr val="tx2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10-F34B-9D2E-4E9339B63133}"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 YTD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0"/>
                <c:pt idx="0">
                  <c:v>100936</c:v>
                </c:pt>
                <c:pt idx="1">
                  <c:v>108108</c:v>
                </c:pt>
                <c:pt idx="2">
                  <c:v>116147</c:v>
                </c:pt>
                <c:pt idx="3">
                  <c:v>128681</c:v>
                </c:pt>
                <c:pt idx="4">
                  <c:v>138109</c:v>
                </c:pt>
                <c:pt idx="5">
                  <c:v>154181</c:v>
                </c:pt>
                <c:pt idx="6">
                  <c:v>156555</c:v>
                </c:pt>
                <c:pt idx="7">
                  <c:v>156723</c:v>
                </c:pt>
                <c:pt idx="8">
                  <c:v>152228</c:v>
                </c:pt>
                <c:pt idx="9">
                  <c:v>156436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10-F34B-9D2E-4E9339B63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3324416"/>
        <c:axId val="203334400"/>
      </c:barChart>
      <c:catAx>
        <c:axId val="20332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rgbClr val="003366"/>
                </a:solidFill>
              </a:defRPr>
            </a:pPr>
            <a:endParaRPr lang="en-US"/>
          </a:p>
        </c:txPr>
        <c:crossAx val="203334400"/>
        <c:crosses val="autoZero"/>
        <c:auto val="1"/>
        <c:lblAlgn val="ctr"/>
        <c:lblOffset val="100"/>
        <c:noMultiLvlLbl val="0"/>
      </c:catAx>
      <c:valAx>
        <c:axId val="203334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33244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2">
              <a:lumMod val="50000"/>
            </a:schemeClr>
          </a:solidFill>
          <a:latin typeface="+mn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69170176950218E-2"/>
          <c:y val="0.10688042752171009"/>
          <c:w val="0.89380782561070948"/>
          <c:h val="0.75917399102667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age</c:v>
                </c:pt>
              </c:strCache>
            </c:strRef>
          </c:tx>
          <c:spPr>
            <a:solidFill>
              <a:srgbClr val="003366"/>
            </a:solidFill>
            <a:ln>
              <a:solidFill>
                <a:srgbClr val="003366"/>
              </a:solidFill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93-452B-9A74-5640AAC7BC95}"/>
              </c:ext>
            </c:extLst>
          </c:dPt>
          <c:dPt>
            <c:idx val="8"/>
            <c:invertIfNegative val="0"/>
            <c:bubble3D val="0"/>
            <c:spPr>
              <a:solidFill>
                <a:srgbClr val="E11B22"/>
              </a:solidFill>
              <a:ln>
                <a:solidFill>
                  <a:srgbClr val="E11B2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4CC-4303-B658-86779C618747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Sheet1!$B$2:$J$2</c:f>
              <c:numCache>
                <c:formatCode>0.0</c:formatCode>
                <c:ptCount val="9"/>
                <c:pt idx="0" formatCode="General">
                  <c:v>33.1</c:v>
                </c:pt>
                <c:pt idx="1">
                  <c:v>33</c:v>
                </c:pt>
                <c:pt idx="2" formatCode="General">
                  <c:v>32.9</c:v>
                </c:pt>
                <c:pt idx="3" formatCode="General">
                  <c:v>32.6</c:v>
                </c:pt>
                <c:pt idx="4" formatCode="General">
                  <c:v>32.700000000000003</c:v>
                </c:pt>
                <c:pt idx="5" formatCode="0.00">
                  <c:v>32.700000000000003</c:v>
                </c:pt>
                <c:pt idx="6" formatCode="General">
                  <c:v>32.9</c:v>
                </c:pt>
                <c:pt idx="7" formatCode="General">
                  <c:v>33.200000000000003</c:v>
                </c:pt>
                <c:pt idx="8" formatCode="General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93-452B-9A74-5640AAC7B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3041024"/>
        <c:axId val="203051008"/>
      </c:barChart>
      <c:catAx>
        <c:axId val="20304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rgbClr val="003366"/>
                </a:solidFill>
              </a:defRPr>
            </a:pPr>
            <a:endParaRPr lang="en-US"/>
          </a:p>
        </c:txPr>
        <c:crossAx val="203051008"/>
        <c:crosses val="autoZero"/>
        <c:auto val="1"/>
        <c:lblAlgn val="ctr"/>
        <c:lblOffset val="100"/>
        <c:noMultiLvlLbl val="0"/>
      </c:catAx>
      <c:valAx>
        <c:axId val="203051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041024"/>
        <c:crosses val="autoZero"/>
        <c:crossBetween val="between"/>
        <c:majorUnit val="10"/>
        <c:minorUnit val="2.0000000000000004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138571334369427E-2"/>
          <c:y val="0.19236802114755516"/>
          <c:w val="0.96303043883041695"/>
          <c:h val="0.63591672012703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Claims ratio</c:v>
                </c:pt>
              </c:strCache>
            </c:strRef>
          </c:tx>
          <c:spPr>
            <a:solidFill>
              <a:srgbClr val="003366"/>
            </a:solidFill>
            <a:ln w="19050">
              <a:solidFill>
                <a:srgbClr val="003366"/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30-ED4E-973C-5D6CA617FD6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30-ED4E-973C-5D6CA617FD6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2F0-458C-82BC-AA4AF12AD594}"/>
              </c:ext>
            </c:extLst>
          </c:dPt>
          <c:dPt>
            <c:idx val="8"/>
            <c:invertIfNegative val="0"/>
            <c:bubble3D val="0"/>
            <c:spPr>
              <a:solidFill>
                <a:srgbClr val="E11B22"/>
              </a:solidFill>
              <a:ln w="19050">
                <a:solidFill>
                  <a:srgbClr val="E11B22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0-EEC2-4D8E-9746-E61DD256192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86%</a:t>
                    </a:r>
                    <a:endParaRPr lang="en-US" sz="1200" b="1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30-ED4E-973C-5D6CA617FD60}"/>
                </c:ext>
              </c:extLst>
            </c:dLbl>
            <c:dLbl>
              <c:idx val="5"/>
              <c:layout>
                <c:manualLayout>
                  <c:x val="3.53974776912193E-3"/>
                  <c:y val="0.2142759646752112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86%</a:t>
                    </a:r>
                    <a:endParaRPr lang="en-US" sz="1200" b="1" i="0" u="none" strike="noStrike" kern="1200" baseline="0" dirty="0">
                      <a:solidFill>
                        <a:srgbClr val="E41215"/>
                      </a:solidFill>
                      <a:latin typeface="+mn-lt"/>
                      <a:ea typeface="+mn-ea"/>
                      <a:cs typeface="Arial" pitchFamily="34" charset="0"/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30-ED4E-973C-5D6CA617FD60}"/>
                </c:ext>
              </c:extLst>
            </c:dLbl>
            <c:dLbl>
              <c:idx val="6"/>
              <c:layout>
                <c:manualLayout>
                  <c:x val="0"/>
                  <c:y val="0.257764833544899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30-ED4E-973C-5D6CA617FD6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9"/>
                <c:pt idx="0">
                  <c:v>0.80400000000000005</c:v>
                </c:pt>
                <c:pt idx="1">
                  <c:v>0.81899999999999995</c:v>
                </c:pt>
                <c:pt idx="2">
                  <c:v>0.84299999999999997</c:v>
                </c:pt>
                <c:pt idx="3">
                  <c:v>0.86099999999999999</c:v>
                </c:pt>
                <c:pt idx="4">
                  <c:v>0.88</c:v>
                </c:pt>
                <c:pt idx="5">
                  <c:v>0.86</c:v>
                </c:pt>
                <c:pt idx="6">
                  <c:v>0.873</c:v>
                </c:pt>
                <c:pt idx="7">
                  <c:v>0.84</c:v>
                </c:pt>
                <c:pt idx="8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0-ED4E-973C-5D6CA617F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203173888"/>
        <c:axId val="203175424"/>
      </c:barChart>
      <c:catAx>
        <c:axId val="20317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5F5F5F">
                <a:lumMod val="50000"/>
              </a:srgbClr>
            </a:solidFill>
          </a:ln>
        </c:spPr>
        <c:txPr>
          <a:bodyPr/>
          <a:lstStyle/>
          <a:p>
            <a:pPr>
              <a:defRPr sz="1000">
                <a:solidFill>
                  <a:srgbClr val="003366"/>
                </a:solidFill>
              </a:defRPr>
            </a:pPr>
            <a:endParaRPr lang="en-US"/>
          </a:p>
        </c:txPr>
        <c:crossAx val="203175424"/>
        <c:crosses val="autoZero"/>
        <c:auto val="1"/>
        <c:lblAlgn val="ctr"/>
        <c:lblOffset val="100"/>
        <c:noMultiLvlLbl val="0"/>
      </c:catAx>
      <c:valAx>
        <c:axId val="203175424"/>
        <c:scaling>
          <c:orientation val="minMax"/>
          <c:max val="0.89000000000000012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03173888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4298533647862E-2"/>
          <c:y val="0.27147732091678312"/>
          <c:w val="0.96303043883041695"/>
          <c:h val="0.52907595934642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solvency</c:v>
                </c:pt>
              </c:strCache>
            </c:strRef>
          </c:tx>
          <c:spPr>
            <a:solidFill>
              <a:srgbClr val="003366"/>
            </a:solidFill>
            <a:ln w="19050">
              <a:solidFill>
                <a:srgbClr val="003366"/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FD-4725-83C7-C83537A12DB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FD-4725-83C7-C83537A12DB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FD-4725-83C7-C83537A12DB6}"/>
              </c:ext>
            </c:extLst>
          </c:dPt>
          <c:dPt>
            <c:idx val="8"/>
            <c:invertIfNegative val="0"/>
            <c:bubble3D val="0"/>
            <c:spPr>
              <a:solidFill>
                <a:srgbClr val="E11B22"/>
              </a:solidFill>
              <a:ln w="19050">
                <a:solidFill>
                  <a:srgbClr val="E11B22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4-40FD-4725-83C7-C83537A12DB6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25.7%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0FD-4725-83C7-C83537A12D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9"/>
                <c:pt idx="0">
                  <c:v>0.28599999999999998</c:v>
                </c:pt>
                <c:pt idx="1">
                  <c:v>0.31</c:v>
                </c:pt>
                <c:pt idx="2">
                  <c:v>0.315</c:v>
                </c:pt>
                <c:pt idx="3">
                  <c:v>0.29299999999999998</c:v>
                </c:pt>
                <c:pt idx="4">
                  <c:v>0.25600000000000001</c:v>
                </c:pt>
                <c:pt idx="5">
                  <c:v>0.25700000000000001</c:v>
                </c:pt>
                <c:pt idx="6">
                  <c:v>0.23899999999999999</c:v>
                </c:pt>
                <c:pt idx="7">
                  <c:v>0.25900000000000001</c:v>
                </c:pt>
                <c:pt idx="8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FD-4725-83C7-C83537A12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3252096"/>
        <c:axId val="203253632"/>
      </c:barChart>
      <c:catAx>
        <c:axId val="2032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rgbClr val="003366"/>
                </a:solidFill>
              </a:defRPr>
            </a:pPr>
            <a:endParaRPr lang="en-US"/>
          </a:p>
        </c:txPr>
        <c:crossAx val="203253632"/>
        <c:crosses val="autoZero"/>
        <c:auto val="1"/>
        <c:lblAlgn val="ctr"/>
        <c:lblOffset val="100"/>
        <c:noMultiLvlLbl val="0"/>
      </c:catAx>
      <c:valAx>
        <c:axId val="203253632"/>
        <c:scaling>
          <c:orientation val="minMax"/>
          <c:max val="0.40000000000005004"/>
          <c:min val="1.0000000000000002E-2"/>
        </c:scaling>
        <c:delete val="1"/>
        <c:axPos val="l"/>
        <c:numFmt formatCode="0.0%" sourceLinked="1"/>
        <c:majorTickMark val="out"/>
        <c:minorTickMark val="none"/>
        <c:tickLblPos val="nextTo"/>
        <c:crossAx val="2032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omments/modernComment_2C35_84A8B8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2C10B0-9281-4542-8914-7A9984B0F925}" authorId="{D52387B3-B112-F7AF-8742-B9B951CE56AB}" created="2022-03-02T06:39:19.052">
    <pc:sldMkLst xmlns:pc="http://schemas.microsoft.com/office/powerpoint/2013/main/command">
      <pc:docMk/>
      <pc:sldMk cId="2689977178" sldId="11317"/>
    </pc:sldMkLst>
    <p188:txBody>
      <a:bodyPr/>
      <a:lstStyle/>
      <a:p>
        <a:r>
          <a:rPr lang="en-ZA"/>
          <a:t>Can the two blocks on the right be deleted?</a:t>
        </a:r>
      </a:p>
    </p188:txBody>
  </p188:cm>
  <p188:cm id="{AC258BD0-3588-4BE8-BB4C-A536AB7E2014}" authorId="{D52387B3-B112-F7AF-8742-B9B951CE56AB}" created="2022-03-07T13:13:07.886">
    <pc:sldMkLst xmlns:pc="http://schemas.microsoft.com/office/powerpoint/2013/main/command">
      <pc:docMk/>
      <pc:sldMk cId="2225649761" sldId="11317"/>
    </pc:sldMkLst>
    <p188:txBody>
      <a:bodyPr/>
      <a:lstStyle/>
      <a:p>
        <a:r>
          <a:rPr lang="en-ZA"/>
          <a:t>This slide contains too much information. If this could be made less please?</a:t>
        </a:r>
      </a:p>
    </p188:txBody>
  </p188:cm>
</p188:cmLst>
</file>

<file path=ppt/comments/modernComment_2C62_462420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E16AD2-460B-4EF2-93CC-D4F10E39E4D8}" authorId="{D52387B3-B112-F7AF-8742-B9B951CE56AB}" created="2022-03-02T06:40:58.347">
    <pc:sldMkLst xmlns:pc="http://schemas.microsoft.com/office/powerpoint/2013/main/command">
      <pc:docMk/>
      <pc:sldMk cId="754548856" sldId="11362"/>
    </pc:sldMkLst>
    <p188:txBody>
      <a:bodyPr/>
      <a:lstStyle/>
      <a:p>
        <a:r>
          <a:rPr lang="en-ZA"/>
          <a:t>can the blue background be deleted?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0.21672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-885446"/>
          <a:ext cx="2907769" cy="342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algn="l" defTabSz="457200" rtl="0" eaLnBrk="1" latinLnBrk="0" hangingPunct="1">
            <a:spcBef>
              <a:spcPct val="0"/>
            </a:spcBef>
            <a:buNone/>
            <a:defRPr lang="en-US" sz="2000" b="1" kern="1200">
              <a:solidFill>
                <a:srgbClr val="E01A22"/>
              </a:solidFill>
              <a:latin typeface="Calibri" charset="0"/>
              <a:ea typeface="+mj-ea"/>
              <a:cs typeface="Calibri" charset="0"/>
            </a:defRPr>
          </a:lvl1pPr>
        </a:lstStyle>
        <a:p xmlns:a="http://schemas.openxmlformats.org/drawingml/2006/main">
          <a:r>
            <a:rPr lang="en-ZA" sz="1200" dirty="0">
              <a:solidFill>
                <a:srgbClr val="003366"/>
              </a:solidFill>
            </a:rPr>
            <a:t>Membership growth</a:t>
          </a:r>
          <a:endParaRPr lang="en-US" sz="1200" dirty="0">
            <a:solidFill>
              <a:srgbClr val="00336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0.15526</cdr:y>
    </cdr:from>
    <cdr:to>
      <cdr:x>1</cdr:x>
      <cdr:y>0.33562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295175"/>
          <a:ext cx="2631079" cy="342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200" b="1" dirty="0">
              <a:solidFill>
                <a:srgbClr val="003366"/>
              </a:solidFill>
            </a:rPr>
            <a:t>Average age of beneficiaries</a:t>
          </a:r>
          <a:endParaRPr lang="en-US" sz="1200" b="1" dirty="0">
            <a:solidFill>
              <a:srgbClr val="003366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0.02668</cdr:x>
      <cdr:y>0</cdr:y>
    </cdr:from>
    <cdr:to>
      <cdr:x>1</cdr:x>
      <cdr:y>0.11398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6276" y="-4432505"/>
          <a:ext cx="3877059" cy="2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200" b="1" dirty="0">
              <a:solidFill>
                <a:srgbClr val="003366"/>
              </a:solidFill>
            </a:rPr>
            <a:t>Claims ratio</a:t>
          </a:r>
          <a:endParaRPr lang="en-US" sz="1200" b="1" dirty="0">
            <a:solidFill>
              <a:srgbClr val="003366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0.00928</cdr:y>
    </cdr:from>
    <cdr:to>
      <cdr:x>1</cdr:x>
      <cdr:y>0.13192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21737"/>
          <a:ext cx="3599317" cy="287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200" b="1" dirty="0">
              <a:solidFill>
                <a:srgbClr val="003366"/>
              </a:solidFill>
            </a:rPr>
            <a:t>Solvency</a:t>
          </a:r>
          <a:endParaRPr lang="en-US" sz="1200" b="1" dirty="0">
            <a:solidFill>
              <a:srgbClr val="00336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7BD1756-D2EF-F144-8B10-72950119C24E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3AC5FF-7299-4144-8A2B-0711AA228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8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1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0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C5FF-7299-4144-8A2B-0711AA2285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8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1AE99A1-0048-F24A-9400-5C89A2B43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CB824B53-D5A6-E241-AA62-7AFF2C3C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5152" y="0"/>
            <a:ext cx="7158848" cy="4229504"/>
          </a:xfrm>
          <a:custGeom>
            <a:avLst/>
            <a:gdLst>
              <a:gd name="connsiteX0" fmla="*/ 0 w 7158848"/>
              <a:gd name="connsiteY0" fmla="*/ 0 h 4229504"/>
              <a:gd name="connsiteX1" fmla="*/ 5145368 w 7158848"/>
              <a:gd name="connsiteY1" fmla="*/ 0 h 4229504"/>
              <a:gd name="connsiteX2" fmla="*/ 5255635 w 7158848"/>
              <a:gd name="connsiteY2" fmla="*/ 110267 h 4229504"/>
              <a:gd name="connsiteX3" fmla="*/ 5247735 w 7158848"/>
              <a:gd name="connsiteY3" fmla="*/ 118168 h 4229504"/>
              <a:gd name="connsiteX4" fmla="*/ 5365507 w 7158848"/>
              <a:gd name="connsiteY4" fmla="*/ 262349 h 4229504"/>
              <a:gd name="connsiteX5" fmla="*/ 7097375 w 7158848"/>
              <a:gd name="connsiteY5" fmla="*/ 262349 h 4229504"/>
              <a:gd name="connsiteX6" fmla="*/ 7158848 w 7158848"/>
              <a:gd name="connsiteY6" fmla="*/ 194337 h 4229504"/>
              <a:gd name="connsiteX7" fmla="*/ 7158848 w 7158848"/>
              <a:gd name="connsiteY7" fmla="*/ 4140086 h 4229504"/>
              <a:gd name="connsiteX8" fmla="*/ 7154527 w 7158848"/>
              <a:gd name="connsiteY8" fmla="*/ 4141031 h 4229504"/>
              <a:gd name="connsiteX9" fmla="*/ 2813926 w 7158848"/>
              <a:gd name="connsiteY9" fmla="*/ 2813926 h 4229504"/>
              <a:gd name="connsiteX10" fmla="*/ 2689566 w 7158848"/>
              <a:gd name="connsiteY10" fmla="*/ 2676336 h 4229504"/>
              <a:gd name="connsiteX11" fmla="*/ 2682951 w 7158848"/>
              <a:gd name="connsiteY11" fmla="*/ 2682951 h 4229504"/>
              <a:gd name="connsiteX0" fmla="*/ 0 w 7158848"/>
              <a:gd name="connsiteY0" fmla="*/ 0 h 4229504"/>
              <a:gd name="connsiteX1" fmla="*/ 5145368 w 7158848"/>
              <a:gd name="connsiteY1" fmla="*/ 0 h 4229504"/>
              <a:gd name="connsiteX2" fmla="*/ 5255635 w 7158848"/>
              <a:gd name="connsiteY2" fmla="*/ 110267 h 4229504"/>
              <a:gd name="connsiteX3" fmla="*/ 5247735 w 7158848"/>
              <a:gd name="connsiteY3" fmla="*/ 118168 h 4229504"/>
              <a:gd name="connsiteX4" fmla="*/ 5365507 w 7158848"/>
              <a:gd name="connsiteY4" fmla="*/ 262349 h 4229504"/>
              <a:gd name="connsiteX5" fmla="*/ 7097375 w 7158848"/>
              <a:gd name="connsiteY5" fmla="*/ 262349 h 4229504"/>
              <a:gd name="connsiteX6" fmla="*/ 7158848 w 7158848"/>
              <a:gd name="connsiteY6" fmla="*/ 194337 h 4229504"/>
              <a:gd name="connsiteX7" fmla="*/ 7158848 w 7158848"/>
              <a:gd name="connsiteY7" fmla="*/ 4140086 h 4229504"/>
              <a:gd name="connsiteX8" fmla="*/ 7154527 w 7158848"/>
              <a:gd name="connsiteY8" fmla="*/ 4141031 h 4229504"/>
              <a:gd name="connsiteX9" fmla="*/ 2813926 w 7158848"/>
              <a:gd name="connsiteY9" fmla="*/ 2813926 h 4229504"/>
              <a:gd name="connsiteX10" fmla="*/ 2689566 w 7158848"/>
              <a:gd name="connsiteY10" fmla="*/ 2676336 h 4229504"/>
              <a:gd name="connsiteX11" fmla="*/ 0 w 7158848"/>
              <a:gd name="connsiteY11" fmla="*/ 0 h 4229504"/>
              <a:gd name="connsiteX0" fmla="*/ 0 w 7158848"/>
              <a:gd name="connsiteY0" fmla="*/ 0 h 4229504"/>
              <a:gd name="connsiteX1" fmla="*/ 5145368 w 7158848"/>
              <a:gd name="connsiteY1" fmla="*/ 0 h 4229504"/>
              <a:gd name="connsiteX2" fmla="*/ 5255635 w 7158848"/>
              <a:gd name="connsiteY2" fmla="*/ 110267 h 4229504"/>
              <a:gd name="connsiteX3" fmla="*/ 5365507 w 7158848"/>
              <a:gd name="connsiteY3" fmla="*/ 262349 h 4229504"/>
              <a:gd name="connsiteX4" fmla="*/ 7097375 w 7158848"/>
              <a:gd name="connsiteY4" fmla="*/ 262349 h 4229504"/>
              <a:gd name="connsiteX5" fmla="*/ 7158848 w 7158848"/>
              <a:gd name="connsiteY5" fmla="*/ 194337 h 4229504"/>
              <a:gd name="connsiteX6" fmla="*/ 7158848 w 7158848"/>
              <a:gd name="connsiteY6" fmla="*/ 4140086 h 4229504"/>
              <a:gd name="connsiteX7" fmla="*/ 7154527 w 7158848"/>
              <a:gd name="connsiteY7" fmla="*/ 4141031 h 4229504"/>
              <a:gd name="connsiteX8" fmla="*/ 2813926 w 7158848"/>
              <a:gd name="connsiteY8" fmla="*/ 2813926 h 4229504"/>
              <a:gd name="connsiteX9" fmla="*/ 2689566 w 7158848"/>
              <a:gd name="connsiteY9" fmla="*/ 2676336 h 4229504"/>
              <a:gd name="connsiteX10" fmla="*/ 0 w 7158848"/>
              <a:gd name="connsiteY10" fmla="*/ 0 h 4229504"/>
              <a:gd name="connsiteX0" fmla="*/ 0 w 7158848"/>
              <a:gd name="connsiteY0" fmla="*/ 0 h 4229504"/>
              <a:gd name="connsiteX1" fmla="*/ 5145368 w 7158848"/>
              <a:gd name="connsiteY1" fmla="*/ 0 h 4229504"/>
              <a:gd name="connsiteX2" fmla="*/ 5250060 w 7158848"/>
              <a:gd name="connsiteY2" fmla="*/ 126993 h 4229504"/>
              <a:gd name="connsiteX3" fmla="*/ 5365507 w 7158848"/>
              <a:gd name="connsiteY3" fmla="*/ 262349 h 4229504"/>
              <a:gd name="connsiteX4" fmla="*/ 7097375 w 7158848"/>
              <a:gd name="connsiteY4" fmla="*/ 262349 h 4229504"/>
              <a:gd name="connsiteX5" fmla="*/ 7158848 w 7158848"/>
              <a:gd name="connsiteY5" fmla="*/ 194337 h 4229504"/>
              <a:gd name="connsiteX6" fmla="*/ 7158848 w 7158848"/>
              <a:gd name="connsiteY6" fmla="*/ 4140086 h 4229504"/>
              <a:gd name="connsiteX7" fmla="*/ 7154527 w 7158848"/>
              <a:gd name="connsiteY7" fmla="*/ 4141031 h 4229504"/>
              <a:gd name="connsiteX8" fmla="*/ 2813926 w 7158848"/>
              <a:gd name="connsiteY8" fmla="*/ 2813926 h 4229504"/>
              <a:gd name="connsiteX9" fmla="*/ 2689566 w 7158848"/>
              <a:gd name="connsiteY9" fmla="*/ 2676336 h 4229504"/>
              <a:gd name="connsiteX10" fmla="*/ 0 w 7158848"/>
              <a:gd name="connsiteY10" fmla="*/ 0 h 4229504"/>
              <a:gd name="connsiteX0" fmla="*/ 0 w 7158848"/>
              <a:gd name="connsiteY0" fmla="*/ 0 h 4229504"/>
              <a:gd name="connsiteX1" fmla="*/ 5145368 w 7158848"/>
              <a:gd name="connsiteY1" fmla="*/ 0 h 4229504"/>
              <a:gd name="connsiteX2" fmla="*/ 5365507 w 7158848"/>
              <a:gd name="connsiteY2" fmla="*/ 262349 h 4229504"/>
              <a:gd name="connsiteX3" fmla="*/ 7097375 w 7158848"/>
              <a:gd name="connsiteY3" fmla="*/ 262349 h 4229504"/>
              <a:gd name="connsiteX4" fmla="*/ 7158848 w 7158848"/>
              <a:gd name="connsiteY4" fmla="*/ 194337 h 4229504"/>
              <a:gd name="connsiteX5" fmla="*/ 7158848 w 7158848"/>
              <a:gd name="connsiteY5" fmla="*/ 4140086 h 4229504"/>
              <a:gd name="connsiteX6" fmla="*/ 7154527 w 7158848"/>
              <a:gd name="connsiteY6" fmla="*/ 4141031 h 4229504"/>
              <a:gd name="connsiteX7" fmla="*/ 2813926 w 7158848"/>
              <a:gd name="connsiteY7" fmla="*/ 2813926 h 4229504"/>
              <a:gd name="connsiteX8" fmla="*/ 2689566 w 7158848"/>
              <a:gd name="connsiteY8" fmla="*/ 2676336 h 4229504"/>
              <a:gd name="connsiteX9" fmla="*/ 0 w 7158848"/>
              <a:gd name="connsiteY9" fmla="*/ 0 h 4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8848" h="4229504">
                <a:moveTo>
                  <a:pt x="0" y="0"/>
                </a:moveTo>
                <a:lnTo>
                  <a:pt x="5145368" y="0"/>
                </a:lnTo>
                <a:lnTo>
                  <a:pt x="5365507" y="262349"/>
                </a:lnTo>
                <a:cubicBezTo>
                  <a:pt x="5843750" y="740592"/>
                  <a:pt x="6619132" y="740592"/>
                  <a:pt x="7097375" y="262349"/>
                </a:cubicBezTo>
                <a:lnTo>
                  <a:pt x="7158848" y="194337"/>
                </a:lnTo>
                <a:lnTo>
                  <a:pt x="7158848" y="4140086"/>
                </a:lnTo>
                <a:lnTo>
                  <a:pt x="7154527" y="4141031"/>
                </a:lnTo>
                <a:cubicBezTo>
                  <a:pt x="5631312" y="4435943"/>
                  <a:pt x="3993575" y="3993575"/>
                  <a:pt x="2813926" y="2813926"/>
                </a:cubicBezTo>
                <a:lnTo>
                  <a:pt x="2689566" y="2676336"/>
                </a:lnTo>
                <a:lnTo>
                  <a:pt x="0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3971DB-0284-CE4F-AB5B-DE2471D5A0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378" y="3415500"/>
            <a:ext cx="4796328" cy="703895"/>
          </a:xfrm>
        </p:spPr>
        <p:txBody>
          <a:bodyPr lIns="0" tIns="0" rIns="0" bIns="0" anchor="t">
            <a:noAutofit/>
          </a:bodyPr>
          <a:lstStyle>
            <a:lvl1pPr marL="0" algn="l" defTabSz="457200" rtl="0" eaLnBrk="1" latinLnBrk="0" hangingPunct="1">
              <a:lnSpc>
                <a:spcPts val="2940"/>
              </a:lnSpc>
              <a:defRPr lang="en-US" sz="3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to be placed over two  three lines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A8C5DF0-DE66-8E4A-AA31-DB68635299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7380" y="4243833"/>
            <a:ext cx="4796326" cy="23968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3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763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A4A262-2A90-4A02-A027-9DCFC494E462}"/>
              </a:ext>
            </a:extLst>
          </p:cNvPr>
          <p:cNvSpPr/>
          <p:nvPr userDrawn="1"/>
        </p:nvSpPr>
        <p:spPr>
          <a:xfrm flipV="1">
            <a:off x="0" y="914399"/>
            <a:ext cx="9144000" cy="4229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142" y="189651"/>
            <a:ext cx="7163764" cy="34289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DFAF3B-355A-4B48-82EA-664418781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578" y="209529"/>
            <a:ext cx="430564" cy="326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sz="2000" dirty="0"/>
              <a:t>00|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F33B9E-C6FD-4371-ABED-D08112EEA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515767"/>
            <a:ext cx="7164438" cy="2436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ACFD8-8255-4D4C-9430-868B14116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410348" y="0"/>
            <a:ext cx="733652" cy="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A4A262-2A90-4A02-A027-9DCFC494E462}"/>
              </a:ext>
            </a:extLst>
          </p:cNvPr>
          <p:cNvSpPr/>
          <p:nvPr userDrawn="1"/>
        </p:nvSpPr>
        <p:spPr>
          <a:xfrm>
            <a:off x="0" y="-1"/>
            <a:ext cx="9144000" cy="914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142" y="189651"/>
            <a:ext cx="7163764" cy="34289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DFAF3B-355A-4B48-82EA-664418781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578" y="209529"/>
            <a:ext cx="430564" cy="326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sz="2000" dirty="0"/>
              <a:t>00|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F33B9E-C6FD-4371-ABED-D08112EEA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515767"/>
            <a:ext cx="7164438" cy="2436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ACFD8-8255-4D4C-9430-868B14116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410348" y="0"/>
            <a:ext cx="733652" cy="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A4A262-2A90-4A02-A027-9DCFC494E462}"/>
              </a:ext>
            </a:extLst>
          </p:cNvPr>
          <p:cNvSpPr/>
          <p:nvPr userDrawn="1"/>
        </p:nvSpPr>
        <p:spPr>
          <a:xfrm flipV="1"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ACFD8-8255-4D4C-9430-868B14116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410348" y="0"/>
            <a:ext cx="733652" cy="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A4A262-2A90-4A02-A027-9DCFC494E462}"/>
              </a:ext>
            </a:extLst>
          </p:cNvPr>
          <p:cNvSpPr/>
          <p:nvPr userDrawn="1"/>
        </p:nvSpPr>
        <p:spPr>
          <a:xfrm flipV="1"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77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FF939-3D6F-3643-BEFD-4F74950A1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B5B021-6219-8B4F-BF24-ACB12D1CB7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9143999" cy="5143500"/>
          </a:xfrm>
          <a:custGeom>
            <a:avLst/>
            <a:gdLst>
              <a:gd name="connsiteX0" fmla="*/ 1589981 w 9143999"/>
              <a:gd name="connsiteY0" fmla="*/ 0 h 5143500"/>
              <a:gd name="connsiteX1" fmla="*/ 9143999 w 9143999"/>
              <a:gd name="connsiteY1" fmla="*/ 0 h 5143500"/>
              <a:gd name="connsiteX2" fmla="*/ 5170097 w 9143999"/>
              <a:gd name="connsiteY2" fmla="*/ 3973902 h 5143500"/>
              <a:gd name="connsiteX3" fmla="*/ 5160386 w 9143999"/>
              <a:gd name="connsiteY3" fmla="*/ 3964191 h 5143500"/>
              <a:gd name="connsiteX4" fmla="*/ 4977810 w 9143999"/>
              <a:gd name="connsiteY4" fmla="*/ 4166190 h 5143500"/>
              <a:gd name="connsiteX5" fmla="*/ 3864712 w 9143999"/>
              <a:gd name="connsiteY5" fmla="*/ 5075419 h 5143500"/>
              <a:gd name="connsiteX6" fmla="*/ 3755776 w 9143999"/>
              <a:gd name="connsiteY6" fmla="*/ 5143500 h 5143500"/>
              <a:gd name="connsiteX7" fmla="*/ 0 w 9143999"/>
              <a:gd name="connsiteY7" fmla="*/ 5143500 h 5143500"/>
              <a:gd name="connsiteX8" fmla="*/ 0 w 9143999"/>
              <a:gd name="connsiteY8" fmla="*/ 944872 h 5143500"/>
              <a:gd name="connsiteX9" fmla="*/ 132820 w 9143999"/>
              <a:gd name="connsiteY9" fmla="*/ 938530 h 5143500"/>
              <a:gd name="connsiteX10" fmla="*/ 1231783 w 9143999"/>
              <a:gd name="connsiteY10" fmla="*/ 420170 h 5143500"/>
              <a:gd name="connsiteX11" fmla="*/ 1404687 w 9143999"/>
              <a:gd name="connsiteY11" fmla="*/ 208492 h 5143500"/>
              <a:gd name="connsiteX0" fmla="*/ 1589981 w 9143999"/>
              <a:gd name="connsiteY0" fmla="*/ 0 h 5143500"/>
              <a:gd name="connsiteX1" fmla="*/ 9143999 w 9143999"/>
              <a:gd name="connsiteY1" fmla="*/ 0 h 5143500"/>
              <a:gd name="connsiteX2" fmla="*/ 5170097 w 9143999"/>
              <a:gd name="connsiteY2" fmla="*/ 3973902 h 5143500"/>
              <a:gd name="connsiteX3" fmla="*/ 4977810 w 9143999"/>
              <a:gd name="connsiteY3" fmla="*/ 4166190 h 5143500"/>
              <a:gd name="connsiteX4" fmla="*/ 3864712 w 9143999"/>
              <a:gd name="connsiteY4" fmla="*/ 5075419 h 5143500"/>
              <a:gd name="connsiteX5" fmla="*/ 3755776 w 9143999"/>
              <a:gd name="connsiteY5" fmla="*/ 5143500 h 5143500"/>
              <a:gd name="connsiteX6" fmla="*/ 0 w 9143999"/>
              <a:gd name="connsiteY6" fmla="*/ 5143500 h 5143500"/>
              <a:gd name="connsiteX7" fmla="*/ 0 w 9143999"/>
              <a:gd name="connsiteY7" fmla="*/ 944872 h 5143500"/>
              <a:gd name="connsiteX8" fmla="*/ 132820 w 9143999"/>
              <a:gd name="connsiteY8" fmla="*/ 938530 h 5143500"/>
              <a:gd name="connsiteX9" fmla="*/ 1231783 w 9143999"/>
              <a:gd name="connsiteY9" fmla="*/ 420170 h 5143500"/>
              <a:gd name="connsiteX10" fmla="*/ 1404687 w 9143999"/>
              <a:gd name="connsiteY10" fmla="*/ 208492 h 5143500"/>
              <a:gd name="connsiteX11" fmla="*/ 1589981 w 9143999"/>
              <a:gd name="connsiteY11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3999" h="5143500">
                <a:moveTo>
                  <a:pt x="1589981" y="0"/>
                </a:moveTo>
                <a:lnTo>
                  <a:pt x="9143999" y="0"/>
                </a:lnTo>
                <a:lnTo>
                  <a:pt x="5170097" y="3973902"/>
                </a:lnTo>
                <a:lnTo>
                  <a:pt x="4977810" y="4166190"/>
                </a:lnTo>
                <a:cubicBezTo>
                  <a:pt x="4631437" y="4512563"/>
                  <a:pt x="4258163" y="4815639"/>
                  <a:pt x="3864712" y="5075419"/>
                </a:cubicBezTo>
                <a:lnTo>
                  <a:pt x="3755776" y="5143500"/>
                </a:lnTo>
                <a:lnTo>
                  <a:pt x="0" y="5143500"/>
                </a:lnTo>
                <a:lnTo>
                  <a:pt x="0" y="944872"/>
                </a:lnTo>
                <a:lnTo>
                  <a:pt x="132820" y="938530"/>
                </a:lnTo>
                <a:cubicBezTo>
                  <a:pt x="533932" y="900133"/>
                  <a:pt x="924606" y="727347"/>
                  <a:pt x="1231783" y="420170"/>
                </a:cubicBezTo>
                <a:lnTo>
                  <a:pt x="1404687" y="208492"/>
                </a:lnTo>
                <a:lnTo>
                  <a:pt x="1589981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ED21D-CB3B-4BFA-8321-970DC9C68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206" y="2658999"/>
            <a:ext cx="4489450" cy="679450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940"/>
              </a:lnSpc>
              <a:buNone/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0" algn="l" defTabSz="457200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457200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457200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457200" rtl="0" eaLnBrk="1" latinLnBrk="0" hangingPunct="1">
              <a:lnSpc>
                <a:spcPts val="2940"/>
              </a:lnSpc>
              <a:defRPr lang="en-GB" sz="3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271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FD2E2-639B-41AB-AB71-081FF4C0F469}"/>
              </a:ext>
            </a:extLst>
          </p:cNvPr>
          <p:cNvSpPr txBox="1"/>
          <p:nvPr userDrawn="1"/>
        </p:nvSpPr>
        <p:spPr>
          <a:xfrm>
            <a:off x="8428545" y="4847541"/>
            <a:ext cx="4956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189" rtl="0" eaLnBrk="1" latinLnBrk="0" hangingPunct="1"/>
            <a:r>
              <a:rPr lang="en-ZA" sz="600" kern="1200" dirty="0">
                <a:solidFill>
                  <a:schemeClr val="tx1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 kern="1200" smtClean="0">
                <a:solidFill>
                  <a:schemeClr val="tx1"/>
                </a:solidFill>
                <a:latin typeface="Calibri Light" charset="0"/>
                <a:cs typeface="Calibri Light" charset="0"/>
              </a:rPr>
              <a:pPr marL="0" algn="r" defTabSz="457189" rtl="0" eaLnBrk="1" latinLnBrk="0" hangingPunct="1"/>
              <a:t>‹#›</a:t>
            </a:fld>
            <a:endParaRPr lang="en-US" sz="600" kern="1200" dirty="0">
              <a:solidFill>
                <a:schemeClr val="tx1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189310"/>
            <a:ext cx="7160122" cy="58125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over two lines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78" y="4863808"/>
            <a:ext cx="6487022" cy="27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75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806" indent="0">
              <a:buFontTx/>
              <a:buNone/>
              <a:defRPr/>
            </a:lvl2pPr>
            <a:lvl3pPr marL="457189" indent="0">
              <a:buFontTx/>
              <a:buNone/>
              <a:defRPr/>
            </a:lvl3pPr>
            <a:lvl4pPr marL="636572" indent="0">
              <a:buFontTx/>
              <a:buNone/>
              <a:defRPr/>
            </a:lvl4pPr>
            <a:lvl5pPr marL="815954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3" y="831815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750B05-486B-A04A-BF20-50C831CD8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001730"/>
            <a:ext cx="8389938" cy="3698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and subheader only (long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183546"/>
            <a:ext cx="7721174" cy="363677"/>
          </a:xfrm>
        </p:spPr>
        <p:txBody>
          <a:bodyPr anchor="t" anchorCtr="0">
            <a:normAutofit/>
          </a:bodyPr>
          <a:lstStyle>
            <a:lvl1pPr>
              <a:defRPr sz="15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7" y="1008279"/>
            <a:ext cx="8204199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>
                <a:solidFill>
                  <a:srgbClr val="4D4D4F"/>
                </a:solidFill>
              </a:defRPr>
            </a:lvl1pPr>
            <a:lvl2pPr>
              <a:defRPr sz="1200">
                <a:solidFill>
                  <a:srgbClr val="4D4D4F"/>
                </a:solidFill>
              </a:defRPr>
            </a:lvl2pPr>
            <a:lvl3pPr>
              <a:defRPr sz="1200">
                <a:solidFill>
                  <a:srgbClr val="4D4D4F"/>
                </a:solidFill>
              </a:defRPr>
            </a:lvl3pPr>
            <a:lvl4pPr>
              <a:defRPr sz="1200">
                <a:solidFill>
                  <a:srgbClr val="4D4D4F"/>
                </a:solidFill>
              </a:defRPr>
            </a:lvl4pPr>
            <a:lvl5pPr>
              <a:defRPr sz="12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900" dirty="0"/>
              <a:t>Bullet level three</a:t>
            </a:r>
          </a:p>
          <a:p>
            <a:pPr lvl="3"/>
            <a:r>
              <a:rPr lang="en-US" sz="825" dirty="0"/>
              <a:t>Bullet level four</a:t>
            </a:r>
          </a:p>
          <a:p>
            <a:pPr lvl="4"/>
            <a:r>
              <a:rPr lang="en-US" sz="900" dirty="0"/>
              <a:t>Bullet level five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547898"/>
            <a:ext cx="4002724" cy="246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5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08350" indent="0">
              <a:buFontTx/>
              <a:buNone/>
              <a:defRPr/>
            </a:lvl2pPr>
            <a:lvl3pPr marL="342884" indent="0">
              <a:buFontTx/>
              <a:buNone/>
              <a:defRPr/>
            </a:lvl3pPr>
            <a:lvl4pPr marL="477417" indent="0">
              <a:buFontTx/>
              <a:buNone/>
              <a:defRPr/>
            </a:lvl4pPr>
            <a:lvl5pPr marL="611951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4" y="831815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8B067C2-B860-4C08-A8CF-11F300542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17" y="257964"/>
            <a:ext cx="367800" cy="193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745071-2C3D-44D3-AA18-AF4CECC6D771}"/>
              </a:ext>
            </a:extLst>
          </p:cNvPr>
          <p:cNvSpPr txBox="1"/>
          <p:nvPr userDrawn="1"/>
        </p:nvSpPr>
        <p:spPr>
          <a:xfrm>
            <a:off x="8508705" y="4847549"/>
            <a:ext cx="415498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884"/>
            <a:r>
              <a:rPr lang="en-ZA" sz="45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450" smtClean="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342884"/>
              <a:t>‹#›</a:t>
            </a:fld>
            <a:endParaRPr lang="en-US" sz="45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3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FD2E2-639B-41AB-AB71-081FF4C0F469}"/>
              </a:ext>
            </a:extLst>
          </p:cNvPr>
          <p:cNvSpPr txBox="1"/>
          <p:nvPr userDrawn="1"/>
        </p:nvSpPr>
        <p:spPr>
          <a:xfrm>
            <a:off x="8325953" y="4847541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ZA" sz="8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smtClean="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609585"/>
              <a:t>‹#›</a:t>
            </a:fld>
            <a:endParaRPr lang="en-US" sz="8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189310"/>
            <a:ext cx="7160122" cy="3429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3" y="532210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90F58-5B2E-0347-9328-A2A8FE325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701278"/>
            <a:ext cx="8389938" cy="39993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FD2E2-639B-41AB-AB71-081FF4C0F469}"/>
              </a:ext>
            </a:extLst>
          </p:cNvPr>
          <p:cNvSpPr txBox="1"/>
          <p:nvPr userDrawn="1"/>
        </p:nvSpPr>
        <p:spPr>
          <a:xfrm>
            <a:off x="8325953" y="4847541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ZA" sz="8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smtClean="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609585"/>
              <a:t>‹#›</a:t>
            </a:fld>
            <a:endParaRPr lang="en-US" sz="8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189310"/>
            <a:ext cx="7160122" cy="58125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over two lines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78" y="4863808"/>
            <a:ext cx="6487022" cy="27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0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408" indent="0">
              <a:buFontTx/>
              <a:buNone/>
              <a:defRPr/>
            </a:lvl2pPr>
            <a:lvl3pPr marL="609585" indent="0">
              <a:buFontTx/>
              <a:buNone/>
              <a:defRPr/>
            </a:lvl3pPr>
            <a:lvl4pPr marL="848763" indent="0">
              <a:buFontTx/>
              <a:buNone/>
              <a:defRPr/>
            </a:lvl4pPr>
            <a:lvl5pPr marL="1087939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3" y="831815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750B05-486B-A04A-BF20-50C831CD8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001730"/>
            <a:ext cx="8389938" cy="3698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1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FD2E2-639B-41AB-AB71-081FF4C0F469}"/>
              </a:ext>
            </a:extLst>
          </p:cNvPr>
          <p:cNvSpPr txBox="1"/>
          <p:nvPr userDrawn="1"/>
        </p:nvSpPr>
        <p:spPr>
          <a:xfrm>
            <a:off x="8325953" y="4847541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ZA" sz="8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smtClean="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609585"/>
              <a:t>‹#›</a:t>
            </a:fld>
            <a:endParaRPr lang="en-US" sz="8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189310"/>
            <a:ext cx="7160122" cy="3429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3" y="532210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CF173E9-1B99-AC4C-ADA8-5B4B13399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701278"/>
            <a:ext cx="8389938" cy="39993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5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59FC09-14AF-42BF-8A78-6ED4195CE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93234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Page | </a:t>
            </a:r>
            <a:fld id="{2066355A-084C-D24E-9AD2-7E4FC41EA627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C64B1C-AF98-486B-86CB-5056A4003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410348" y="0"/>
            <a:ext cx="733652" cy="68048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F54AC8-9939-455F-ACD8-378026A01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994" y="1198099"/>
            <a:ext cx="2889250" cy="24447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dirty="0"/>
              <a:t>Contents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58DBED-358C-4B6E-A4DA-D1356FC72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6172" y="1580511"/>
            <a:ext cx="2563072" cy="1248804"/>
          </a:xfrm>
        </p:spPr>
        <p:txBody>
          <a:bodyPr/>
          <a:lstStyle>
            <a:lvl1pPr marL="0" indent="0">
              <a:lnSpc>
                <a:spcPts val="1460"/>
              </a:lnSpc>
              <a:spcBef>
                <a:spcPts val="0"/>
              </a:spcBef>
              <a:buFontTx/>
              <a:buNone/>
              <a:defRPr b="1">
                <a:solidFill>
                  <a:schemeClr val="tx1"/>
                </a:solidFill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0"/>
            <a:r>
              <a:rPr lang="en-US" dirty="0"/>
              <a:t>Item four</a:t>
            </a:r>
          </a:p>
          <a:p>
            <a:pPr lvl="0"/>
            <a:r>
              <a:rPr lang="en-US" dirty="0"/>
              <a:t>Item five</a:t>
            </a:r>
          </a:p>
          <a:p>
            <a:pPr lvl="0"/>
            <a:r>
              <a:rPr lang="en-US" dirty="0"/>
              <a:t>Item six</a:t>
            </a:r>
            <a:endParaRPr lang="en-ZA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8F9EFA5-8532-4C49-9C30-6BC575591F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087" y="1580511"/>
            <a:ext cx="318086" cy="1248804"/>
          </a:xfrm>
        </p:spPr>
        <p:txBody>
          <a:bodyPr/>
          <a:lstStyle>
            <a:lvl1pPr marL="0" indent="0">
              <a:lnSpc>
                <a:spcPts val="146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  <a:latin typeface="+mj-lt"/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sz="1200" dirty="0">
                <a:solidFill>
                  <a:srgbClr val="001951"/>
                </a:solidFill>
                <a:latin typeface="Calibri Light" charset="0"/>
                <a:ea typeface="Calibri Light" charset="0"/>
                <a:cs typeface="Calibri Light" charset="0"/>
              </a:rPr>
              <a:t>01 |</a:t>
            </a:r>
          </a:p>
          <a:p>
            <a:pPr lvl="0"/>
            <a:r>
              <a:rPr lang="en-US" sz="1200" dirty="0">
                <a:solidFill>
                  <a:srgbClr val="001951"/>
                </a:solidFill>
                <a:latin typeface="Calibri Light" charset="0"/>
                <a:ea typeface="Calibri Light" charset="0"/>
                <a:cs typeface="Calibri Light" charset="0"/>
              </a:rPr>
              <a:t>02 |</a:t>
            </a:r>
          </a:p>
          <a:p>
            <a:pPr lvl="0"/>
            <a:r>
              <a:rPr lang="en-US" sz="1200" dirty="0">
                <a:solidFill>
                  <a:srgbClr val="001951"/>
                </a:solidFill>
                <a:latin typeface="Calibri Light" charset="0"/>
                <a:ea typeface="Calibri Light" charset="0"/>
                <a:cs typeface="Calibri Light" charset="0"/>
              </a:rPr>
              <a:t>03 |</a:t>
            </a:r>
          </a:p>
          <a:p>
            <a:pPr lvl="0"/>
            <a:r>
              <a:rPr lang="en-US" sz="1200" dirty="0">
                <a:solidFill>
                  <a:srgbClr val="001951"/>
                </a:solidFill>
                <a:latin typeface="Calibri Light" charset="0"/>
                <a:ea typeface="Calibri Light" charset="0"/>
                <a:cs typeface="Calibri Light" charset="0"/>
              </a:rPr>
              <a:t>04 |</a:t>
            </a:r>
          </a:p>
          <a:p>
            <a:pPr lvl="0"/>
            <a:r>
              <a:rPr lang="en-US" sz="1200" dirty="0">
                <a:solidFill>
                  <a:srgbClr val="001951"/>
                </a:solidFill>
                <a:latin typeface="Calibri Light" charset="0"/>
                <a:ea typeface="Calibri Light" charset="0"/>
                <a:cs typeface="Calibri Light" charset="0"/>
              </a:rPr>
              <a:t>05 |</a:t>
            </a:r>
          </a:p>
          <a:p>
            <a:pPr lvl="0"/>
            <a:r>
              <a:rPr lang="en-US" sz="1200" dirty="0">
                <a:solidFill>
                  <a:srgbClr val="001951"/>
                </a:solidFill>
                <a:latin typeface="Calibri Light" charset="0"/>
                <a:ea typeface="Calibri Light" charset="0"/>
                <a:cs typeface="Calibri Light" charset="0"/>
              </a:rPr>
              <a:t>06 |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18CF3-8768-4405-8CFB-B8C9D543C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816" y="189651"/>
            <a:ext cx="4015963" cy="295235"/>
          </a:xfrm>
        </p:spPr>
        <p:txBody>
          <a:bodyPr/>
          <a:lstStyle>
            <a:lvl1pPr>
              <a:defRPr sz="3000">
                <a:solidFill>
                  <a:srgbClr val="E11B2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BD8467E-303C-4A54-AEF6-099A62EB6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816" y="484886"/>
            <a:ext cx="4015963" cy="243658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ZA" sz="1400" kern="1200" dirty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43CB07-B6B2-FD42-A597-10B03A3F24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56188" y="0"/>
            <a:ext cx="4087812" cy="5143500"/>
          </a:xfrm>
          <a:solidFill>
            <a:srgbClr val="8A8C8E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35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FD2E2-639B-41AB-AB71-081FF4C0F469}"/>
              </a:ext>
            </a:extLst>
          </p:cNvPr>
          <p:cNvSpPr txBox="1"/>
          <p:nvPr userDrawn="1"/>
        </p:nvSpPr>
        <p:spPr>
          <a:xfrm>
            <a:off x="8325953" y="4847541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ZA" sz="8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 smtClean="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609585"/>
              <a:t>‹#›</a:t>
            </a:fld>
            <a:endParaRPr lang="en-US" sz="8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38" y="189310"/>
            <a:ext cx="7160122" cy="58125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over two lines</a:t>
            </a:r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3" y="831815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B6BB7D-18A8-B24A-B358-E8C5C7379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001730"/>
            <a:ext cx="8389938" cy="3698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3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249C-88ED-42BD-AB0A-F5FE4498D3A1}" type="datetimeFigureOut">
              <a:rPr lang="en-ZA" smtClean="0"/>
              <a:t>2022/03/29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D37-E736-428C-82CC-D371DFF1725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935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6A8D4B-9D41-A549-A914-D24B08190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741" y="708776"/>
            <a:ext cx="7833813" cy="420441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  <a:lvl2pPr marL="277813" indent="0">
              <a:buFontTx/>
              <a:buNone/>
              <a:defRPr b="1">
                <a:solidFill>
                  <a:schemeClr val="bg2"/>
                </a:solidFill>
              </a:defRPr>
            </a:lvl2pPr>
            <a:lvl3pPr marL="457200" indent="0">
              <a:buFontTx/>
              <a:buNone/>
              <a:defRPr b="1">
                <a:solidFill>
                  <a:schemeClr val="bg2"/>
                </a:solidFill>
              </a:defRPr>
            </a:lvl3pPr>
            <a:lvl4pPr marL="636588" indent="0">
              <a:buFontTx/>
              <a:buNone/>
              <a:defRPr b="1">
                <a:solidFill>
                  <a:schemeClr val="bg2"/>
                </a:solidFill>
              </a:defRPr>
            </a:lvl4pPr>
            <a:lvl5pPr marL="815975" indent="0">
              <a:buFontTx/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Z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DEA9A-AD29-7145-9063-B9F94DA95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1" y="189651"/>
            <a:ext cx="7849413" cy="342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567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F9F8B5-14C9-944A-8025-D5A9083AE05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0E6E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6A8D4B-9D41-A549-A914-D24B08190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557" y="708776"/>
            <a:ext cx="7833813" cy="420441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  <a:lvl2pPr marL="277813" indent="0">
              <a:buFontTx/>
              <a:buNone/>
              <a:defRPr b="1">
                <a:solidFill>
                  <a:schemeClr val="bg2"/>
                </a:solidFill>
              </a:defRPr>
            </a:lvl2pPr>
            <a:lvl3pPr marL="457200" indent="0">
              <a:buFontTx/>
              <a:buNone/>
              <a:defRPr b="1">
                <a:solidFill>
                  <a:schemeClr val="bg2"/>
                </a:solidFill>
              </a:defRPr>
            </a:lvl3pPr>
            <a:lvl4pPr marL="636588" indent="0">
              <a:buFontTx/>
              <a:buNone/>
              <a:defRPr b="1">
                <a:solidFill>
                  <a:schemeClr val="bg2"/>
                </a:solidFill>
              </a:defRPr>
            </a:lvl4pPr>
            <a:lvl5pPr marL="815975" indent="0">
              <a:buFontTx/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Z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DEA9A-AD29-7145-9063-B9F94DA95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3" y="189651"/>
            <a:ext cx="7849413" cy="34289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B1853-82B4-EA4E-82BD-1799608DE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410348" y="0"/>
            <a:ext cx="733652" cy="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11D925-4A70-B046-B2DC-D3460AF3DDB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6C59B5-99AA-EE4E-B3D4-8C9508ECD1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custGeom>
            <a:avLst/>
            <a:gdLst>
              <a:gd name="connsiteX0" fmla="*/ 0 w 9144000"/>
              <a:gd name="connsiteY0" fmla="*/ 0 h 5143499"/>
              <a:gd name="connsiteX1" fmla="*/ 9144000 w 9144000"/>
              <a:gd name="connsiteY1" fmla="*/ 0 h 5143499"/>
              <a:gd name="connsiteX2" fmla="*/ 9144000 w 9144000"/>
              <a:gd name="connsiteY2" fmla="*/ 5143499 h 5143499"/>
              <a:gd name="connsiteX3" fmla="*/ 8822043 w 9144000"/>
              <a:gd name="connsiteY3" fmla="*/ 5143499 h 5143499"/>
              <a:gd name="connsiteX4" fmla="*/ 3444793 w 9144000"/>
              <a:gd name="connsiteY4" fmla="*/ 3358052 h 5143499"/>
              <a:gd name="connsiteX5" fmla="*/ 3442881 w 9144000"/>
              <a:gd name="connsiteY5" fmla="*/ 3363811 h 5143499"/>
              <a:gd name="connsiteX6" fmla="*/ 3330770 w 9144000"/>
              <a:gd name="connsiteY6" fmla="*/ 3320192 h 5143499"/>
              <a:gd name="connsiteX7" fmla="*/ 2401631 w 9144000"/>
              <a:gd name="connsiteY7" fmla="*/ 3160188 h 5143499"/>
              <a:gd name="connsiteX8" fmla="*/ 197689 w 9144000"/>
              <a:gd name="connsiteY8" fmla="*/ 4008584 h 5143499"/>
              <a:gd name="connsiteX9" fmla="*/ 0 w 9144000"/>
              <a:gd name="connsiteY9" fmla="*/ 421266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499">
                <a:moveTo>
                  <a:pt x="0" y="0"/>
                </a:moveTo>
                <a:lnTo>
                  <a:pt x="9144000" y="0"/>
                </a:lnTo>
                <a:lnTo>
                  <a:pt x="9144000" y="5143499"/>
                </a:lnTo>
                <a:lnTo>
                  <a:pt x="8822043" y="5143499"/>
                </a:lnTo>
                <a:lnTo>
                  <a:pt x="3444793" y="3358052"/>
                </a:lnTo>
                <a:lnTo>
                  <a:pt x="3442881" y="3363811"/>
                </a:lnTo>
                <a:lnTo>
                  <a:pt x="3330770" y="3320192"/>
                </a:lnTo>
                <a:cubicBezTo>
                  <a:pt x="3022681" y="3217895"/>
                  <a:pt x="2709980" y="3166059"/>
                  <a:pt x="2401631" y="3160188"/>
                </a:cubicBezTo>
                <a:cubicBezTo>
                  <a:pt x="1579369" y="3144533"/>
                  <a:pt x="788059" y="3455746"/>
                  <a:pt x="197689" y="4008584"/>
                </a:cubicBezTo>
                <a:lnTo>
                  <a:pt x="0" y="421266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28C12E8-53E5-C941-8AC2-A49ACA72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257" y="4153411"/>
            <a:ext cx="4796328" cy="703895"/>
          </a:xfrm>
        </p:spPr>
        <p:txBody>
          <a:bodyPr lIns="0" tIns="0" rIns="0" bIns="0" anchor="t">
            <a:noAutofit/>
          </a:bodyPr>
          <a:lstStyle>
            <a:lvl1pPr marL="0" algn="l" defTabSz="457200" rtl="0" eaLnBrk="1" latinLnBrk="0" hangingPunct="1">
              <a:lnSpc>
                <a:spcPts val="2940"/>
              </a:lnSpc>
              <a:defRPr lang="en-US" sz="30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to be placed over two  three lines</a:t>
            </a:r>
          </a:p>
        </p:txBody>
      </p:sp>
    </p:spTree>
    <p:extLst>
      <p:ext uri="{BB962C8B-B14F-4D97-AF65-F5344CB8AC3E}">
        <p14:creationId xmlns:p14="http://schemas.microsoft.com/office/powerpoint/2010/main" val="265394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73AB-C998-408E-B6EC-E68FC122F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90848-99D3-47E3-A526-43BE4945B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578" y="209529"/>
            <a:ext cx="430564" cy="326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sz="2000" dirty="0"/>
              <a:t>00|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701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AD284626-E3C7-AD4C-9208-01DC0C3B1B0D}"/>
              </a:ext>
            </a:extLst>
          </p:cNvPr>
          <p:cNvGrpSpPr/>
          <p:nvPr userDrawn="1"/>
        </p:nvGrpSpPr>
        <p:grpSpPr>
          <a:xfrm>
            <a:off x="1108638" y="136916"/>
            <a:ext cx="6926725" cy="5511264"/>
            <a:chOff x="2094899" y="1081795"/>
            <a:chExt cx="4400683" cy="3501414"/>
          </a:xfrm>
          <a:effectLst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F163B8-FCFB-254F-8FDC-F804B111BD9C}"/>
                </a:ext>
              </a:extLst>
            </p:cNvPr>
            <p:cNvSpPr/>
            <p:nvPr/>
          </p:nvSpPr>
          <p:spPr>
            <a:xfrm>
              <a:off x="2285399" y="1247618"/>
              <a:ext cx="4008120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8D79234-950C-5B4D-8A6A-6EA4935037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4D4D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E80F429A-C4EA-7240-A621-36BCAA250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/>
                <a:t> </a:t>
              </a: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E4C0AB88-5985-A747-BCA3-AC328A30B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6C73AB-C998-408E-B6EC-E68FC122F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487" y="397921"/>
            <a:ext cx="6308826" cy="342898"/>
          </a:xfrm>
        </p:spPr>
        <p:txBody>
          <a:bodyPr/>
          <a:lstStyle>
            <a:lvl1pPr algn="ctr">
              <a:defRPr>
                <a:solidFill>
                  <a:srgbClr val="E11B2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91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142" y="189651"/>
            <a:ext cx="7233558" cy="342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DFAF3B-355A-4B48-82EA-664418781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578" y="209529"/>
            <a:ext cx="430564" cy="326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sz="2000" dirty="0"/>
              <a:t>00</a:t>
            </a:r>
            <a:r>
              <a:rPr lang="en-US" sz="2000" dirty="0">
                <a:solidFill>
                  <a:schemeClr val="tx1"/>
                </a:solidFill>
                <a:latin typeface="Calibri Light" charset="0"/>
                <a:cs typeface="Calibri Light" charset="0"/>
              </a:rPr>
              <a:t>|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F33B9E-C6FD-4371-ABED-D08112EEA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515767"/>
            <a:ext cx="7234238" cy="2436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2006D0-96E3-DE4E-B053-F06779ACDE7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8A8C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27A28-5C7A-744D-9E07-0C20FD78BA29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B0441F-820A-FB42-951C-60DE0240A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78" y="189651"/>
            <a:ext cx="3592189" cy="342898"/>
          </a:xfrm>
        </p:spPr>
        <p:txBody>
          <a:bodyPr/>
          <a:lstStyle>
            <a:lvl1pPr>
              <a:defRPr sz="3000">
                <a:solidFill>
                  <a:srgbClr val="E11B2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AC41A92-0EA3-3442-A3B4-C456500DD3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647" y="1168401"/>
            <a:ext cx="3340140" cy="3339695"/>
          </a:xfrm>
          <a:custGeom>
            <a:avLst/>
            <a:gdLst>
              <a:gd name="connsiteX0" fmla="*/ 1661257 w 3340140"/>
              <a:gd name="connsiteY0" fmla="*/ 0 h 3339695"/>
              <a:gd name="connsiteX1" fmla="*/ 1678883 w 3340140"/>
              <a:gd name="connsiteY1" fmla="*/ 0 h 3339695"/>
              <a:gd name="connsiteX2" fmla="*/ 1840825 w 3340140"/>
              <a:gd name="connsiteY2" fmla="*/ 8177 h 3339695"/>
              <a:gd name="connsiteX3" fmla="*/ 3340140 w 3340140"/>
              <a:gd name="connsiteY3" fmla="*/ 1669625 h 3339695"/>
              <a:gd name="connsiteX4" fmla="*/ 1670070 w 3340140"/>
              <a:gd name="connsiteY4" fmla="*/ 3339695 h 3339695"/>
              <a:gd name="connsiteX5" fmla="*/ 0 w 3340140"/>
              <a:gd name="connsiteY5" fmla="*/ 1669625 h 3339695"/>
              <a:gd name="connsiteX6" fmla="*/ 1499315 w 3340140"/>
              <a:gd name="connsiteY6" fmla="*/ 8177 h 33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0140" h="3339695">
                <a:moveTo>
                  <a:pt x="1661257" y="0"/>
                </a:moveTo>
                <a:lnTo>
                  <a:pt x="1678883" y="0"/>
                </a:lnTo>
                <a:lnTo>
                  <a:pt x="1840825" y="8177"/>
                </a:lnTo>
                <a:cubicBezTo>
                  <a:pt x="2682968" y="93702"/>
                  <a:pt x="3340140" y="804918"/>
                  <a:pt x="3340140" y="1669625"/>
                </a:cubicBezTo>
                <a:cubicBezTo>
                  <a:pt x="3340140" y="2591979"/>
                  <a:pt x="2592424" y="3339695"/>
                  <a:pt x="1670070" y="3339695"/>
                </a:cubicBezTo>
                <a:cubicBezTo>
                  <a:pt x="747716" y="3339695"/>
                  <a:pt x="0" y="2591979"/>
                  <a:pt x="0" y="1669625"/>
                </a:cubicBezTo>
                <a:cubicBezTo>
                  <a:pt x="0" y="804918"/>
                  <a:pt x="657172" y="93702"/>
                  <a:pt x="1499315" y="8177"/>
                </a:cubicBezTo>
                <a:close/>
              </a:path>
            </a:pathLst>
          </a:custGeom>
          <a:solidFill>
            <a:srgbClr val="C7C8CA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8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2006D0-96E3-DE4E-B053-F06779ACDE76}"/>
              </a:ext>
            </a:extLst>
          </p:cNvPr>
          <p:cNvSpPr/>
          <p:nvPr userDrawn="1"/>
        </p:nvSpPr>
        <p:spPr>
          <a:xfrm>
            <a:off x="52039" y="0"/>
            <a:ext cx="4572000" cy="5143500"/>
          </a:xfrm>
          <a:prstGeom prst="rect">
            <a:avLst/>
          </a:prstGeom>
          <a:solidFill>
            <a:srgbClr val="E11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27A28-5C7A-744D-9E07-0C20FD78BA29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D4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B0441F-820A-FB42-951C-60DE0240A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78" y="189651"/>
            <a:ext cx="3592189" cy="3428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83745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B48A5-7836-41A9-A4A1-554803AC2E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3709" y="914400"/>
            <a:ext cx="3020290" cy="42291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 here</a:t>
            </a:r>
            <a:endParaRPr lang="en-ZA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0B46B1F-63E0-4FB0-AD90-BEEE4A3AF5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914400"/>
            <a:ext cx="6123709" cy="42291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picture here</a:t>
            </a:r>
            <a:endParaRPr lang="en-Z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4A262-2A90-4A02-A027-9DCFC494E462}"/>
              </a:ext>
            </a:extLst>
          </p:cNvPr>
          <p:cNvSpPr/>
          <p:nvPr userDrawn="1"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142" y="189651"/>
            <a:ext cx="7163764" cy="34289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DFAF3B-355A-4B48-82EA-664418781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578" y="209529"/>
            <a:ext cx="430564" cy="326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sz="2000" dirty="0"/>
              <a:t>00|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F33B9E-C6FD-4371-ABED-D08112EEA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515767"/>
            <a:ext cx="7164438" cy="2436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813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36588" indent="0">
              <a:buFontTx/>
              <a:buNone/>
              <a:defRPr/>
            </a:lvl4pPr>
            <a:lvl5pPr marL="81597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ACFD8-8255-4D4C-9430-868B14116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410348" y="0"/>
            <a:ext cx="733652" cy="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142" y="189651"/>
            <a:ext cx="7233558" cy="34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l"/>
            <a:r>
              <a:rPr lang="en-US" dirty="0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1008279"/>
            <a:ext cx="8204199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81658F-DA18-4E43-859A-50BD0959A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81" r="-21054"/>
          <a:stretch/>
        </p:blipFill>
        <p:spPr>
          <a:xfrm>
            <a:off x="8410348" y="0"/>
            <a:ext cx="733652" cy="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502" r:id="rId2"/>
    <p:sldLayoutId id="2147493498" r:id="rId3"/>
    <p:sldLayoutId id="2147493469" r:id="rId4"/>
    <p:sldLayoutId id="2147493504" r:id="rId5"/>
    <p:sldLayoutId id="2147493461" r:id="rId6"/>
    <p:sldLayoutId id="2147493506" r:id="rId7"/>
    <p:sldLayoutId id="2147493505" r:id="rId8"/>
    <p:sldLayoutId id="2147493493" r:id="rId9"/>
    <p:sldLayoutId id="2147493513" r:id="rId10"/>
    <p:sldLayoutId id="2147493515" r:id="rId11"/>
    <p:sldLayoutId id="2147493514" r:id="rId12"/>
    <p:sldLayoutId id="2147493517" r:id="rId13"/>
    <p:sldLayoutId id="2147493495" r:id="rId14"/>
    <p:sldLayoutId id="2147494255" r:id="rId15"/>
    <p:sldLayoutId id="2147494277" r:id="rId16"/>
    <p:sldLayoutId id="2147494264" r:id="rId17"/>
    <p:sldLayoutId id="2147494265" r:id="rId18"/>
    <p:sldLayoutId id="2147494266" r:id="rId19"/>
    <p:sldLayoutId id="2147494267" r:id="rId20"/>
    <p:sldLayoutId id="2147494278" r:id="rId21"/>
    <p:sldLayoutId id="2147494279" r:id="rId22"/>
    <p:sldLayoutId id="2147494280" r:id="rId23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000" b="1" kern="1200" dirty="0">
          <a:solidFill>
            <a:schemeClr val="tx1"/>
          </a:solidFill>
          <a:latin typeface="Calibri" charset="0"/>
          <a:ea typeface="+mj-ea"/>
          <a:cs typeface="Calibri" charset="0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Calibri" charset="0"/>
        </a:defRPr>
      </a:lvl1pPr>
      <a:lvl2pPr marL="449263" indent="-171450" algn="l" defTabSz="358775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71450" algn="l" defTabSz="457200" rtl="0" eaLnBrk="1" latinLnBrk="0" hangingPunct="1">
        <a:spcBef>
          <a:spcPct val="20000"/>
        </a:spcBef>
        <a:buFont typeface="Arial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87425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408" userDrawn="1">
          <p15:clr>
            <a:srgbClr val="F26B43"/>
          </p15:clr>
        </p15:guide>
        <p15:guide id="3" pos="5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18/10/relationships/comments" Target="../comments/modernComment_2C35_84A8B86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C62_462420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2B3B1DAB-C78D-E14D-B103-DA4EEE8585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104" y="0"/>
            <a:ext cx="7477896" cy="5137666"/>
          </a:xfr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FF9A8CE8-4198-4C97-ADD5-BE9F1268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87" y="2117398"/>
            <a:ext cx="4281594" cy="21985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PtSA / Momentum Medical Assistance Scheme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 the benefit of PtSA members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D1C3A0-07D3-4AB2-8BB7-A795838EC1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5" y="827519"/>
            <a:ext cx="2160963" cy="8285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2CBFE0-E664-4B80-8A17-EA9BC3D4B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March 2022</a:t>
            </a:r>
          </a:p>
          <a:p>
            <a:r>
              <a:rPr lang="en-US" sz="1600" dirty="0"/>
              <a:t>Presenter- Marizanne van Niekerk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E94031-C1D8-40CE-8B1D-068417095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133" y="132748"/>
            <a:ext cx="1236767" cy="5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D25D1B7-390D-4DC1-BD0D-1D8D4DFC4A33}"/>
              </a:ext>
            </a:extLst>
          </p:cNvPr>
          <p:cNvSpPr txBox="1">
            <a:spLocks/>
          </p:cNvSpPr>
          <p:nvPr/>
        </p:nvSpPr>
        <p:spPr>
          <a:xfrm>
            <a:off x="647699" y="221259"/>
            <a:ext cx="7665449" cy="342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Calibri" charset="0"/>
                <a:ea typeface="+mj-ea"/>
                <a:cs typeface="Calibri" charset="0"/>
              </a:defRPr>
            </a:lvl1pPr>
          </a:lstStyle>
          <a:p>
            <a:r>
              <a:rPr lang="en-ZA" sz="2400" dirty="0">
                <a:solidFill>
                  <a:schemeClr val="bg1">
                    <a:lumMod val="50000"/>
                  </a:schemeClr>
                </a:solidFill>
              </a:rPr>
              <a:t>PtSA / Momentum Medical Assistance Scheme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76A2B6-73B0-4FBB-8A97-0E1BFBA9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62" y="256944"/>
            <a:ext cx="518285" cy="248390"/>
          </a:xfrm>
          <a:prstGeom prst="rect">
            <a:avLst/>
          </a:prstGeom>
        </p:spPr>
      </p:pic>
      <p:sp>
        <p:nvSpPr>
          <p:cNvPr id="3" name="Rounded Rectangle 89">
            <a:extLst>
              <a:ext uri="{FF2B5EF4-FFF2-40B4-BE49-F238E27FC236}">
                <a16:creationId xmlns:a16="http://schemas.microsoft.com/office/drawing/2014/main" id="{2BD331EB-4265-4DB0-B528-D33D88940904}"/>
              </a:ext>
            </a:extLst>
          </p:cNvPr>
          <p:cNvSpPr/>
          <p:nvPr/>
        </p:nvSpPr>
        <p:spPr>
          <a:xfrm>
            <a:off x="1148968" y="1137726"/>
            <a:ext cx="6847155" cy="2533944"/>
          </a:xfrm>
          <a:prstGeom prst="roundRect">
            <a:avLst>
              <a:gd name="adj" fmla="val 6293"/>
            </a:avLst>
          </a:prstGeom>
          <a:solidFill>
            <a:srgbClr val="C0E6E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DD7705-38DD-42DF-A292-F221C8D16ADE}"/>
              </a:ext>
            </a:extLst>
          </p:cNvPr>
          <p:cNvSpPr txBox="1"/>
          <p:nvPr/>
        </p:nvSpPr>
        <p:spPr>
          <a:xfrm>
            <a:off x="1194396" y="1239546"/>
            <a:ext cx="6407833" cy="235295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sz="2000" b="1" dirty="0"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PtSA has worked closely with Momentum, a PtSA Partner, to reach an agreement which will offer PtSA members a medical insurance product as well as a Medical Aid Scheme, depending on the income levels of the members’ employees.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DCE27-081E-465C-90B7-8E31393F2F3B}"/>
              </a:ext>
            </a:extLst>
          </p:cNvPr>
          <p:cNvSpPr/>
          <p:nvPr/>
        </p:nvSpPr>
        <p:spPr>
          <a:xfrm>
            <a:off x="647699" y="564159"/>
            <a:ext cx="8496301" cy="45719"/>
          </a:xfrm>
          <a:prstGeom prst="rect">
            <a:avLst/>
          </a:prstGeom>
          <a:solidFill>
            <a:srgbClr val="054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37896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03F80C-DCFC-E04D-B095-2BAA08054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699" y="221259"/>
            <a:ext cx="7665450" cy="342900"/>
          </a:xfrm>
        </p:spPr>
        <p:txBody>
          <a:bodyPr>
            <a:noAutofit/>
          </a:bodyPr>
          <a:lstStyle/>
          <a:p>
            <a:r>
              <a:rPr lang="en-ZA" sz="2400" dirty="0">
                <a:solidFill>
                  <a:schemeClr val="bg1">
                    <a:lumMod val="50000"/>
                  </a:schemeClr>
                </a:solidFill>
              </a:rPr>
              <a:t>Why Momentum?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A04004C4-BC35-F84E-8821-0FB6949B5407}"/>
              </a:ext>
            </a:extLst>
          </p:cNvPr>
          <p:cNvSpPr/>
          <p:nvPr/>
        </p:nvSpPr>
        <p:spPr>
          <a:xfrm>
            <a:off x="726689" y="2839473"/>
            <a:ext cx="3708000" cy="1836277"/>
          </a:xfrm>
          <a:prstGeom prst="roundRect">
            <a:avLst>
              <a:gd name="adj" fmla="val 6293"/>
            </a:avLst>
          </a:prstGeom>
          <a:solidFill>
            <a:srgbClr val="C0E6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00808CA8-DB33-F744-AD58-970166ADF588}"/>
              </a:ext>
            </a:extLst>
          </p:cNvPr>
          <p:cNvSpPr/>
          <p:nvPr/>
        </p:nvSpPr>
        <p:spPr>
          <a:xfrm>
            <a:off x="4501531" y="909072"/>
            <a:ext cx="3708000" cy="1859110"/>
          </a:xfrm>
          <a:prstGeom prst="roundRect">
            <a:avLst>
              <a:gd name="adj" fmla="val 6293"/>
            </a:avLst>
          </a:prstGeom>
          <a:solidFill>
            <a:srgbClr val="C0E6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24D2FA-BA6A-5E4A-AEB3-C53625BC4887}"/>
              </a:ext>
            </a:extLst>
          </p:cNvPr>
          <p:cNvSpPr/>
          <p:nvPr/>
        </p:nvSpPr>
        <p:spPr>
          <a:xfrm>
            <a:off x="726688" y="909072"/>
            <a:ext cx="3708000" cy="1859110"/>
          </a:xfrm>
          <a:prstGeom prst="roundRect">
            <a:avLst>
              <a:gd name="adj" fmla="val 6293"/>
            </a:avLst>
          </a:prstGeom>
          <a:solidFill>
            <a:srgbClr val="FCD3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70C59B02-A2BC-554B-93F9-6BF3AF4488C5}"/>
              </a:ext>
            </a:extLst>
          </p:cNvPr>
          <p:cNvSpPr/>
          <p:nvPr/>
        </p:nvSpPr>
        <p:spPr>
          <a:xfrm>
            <a:off x="4501533" y="2834985"/>
            <a:ext cx="3722545" cy="1836277"/>
          </a:xfrm>
          <a:prstGeom prst="roundRect">
            <a:avLst>
              <a:gd name="adj" fmla="val 6293"/>
            </a:avLst>
          </a:prstGeom>
          <a:solidFill>
            <a:srgbClr val="FCD3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9E725A-B131-1A4B-AC82-3566BB736391}"/>
              </a:ext>
            </a:extLst>
          </p:cNvPr>
          <p:cNvSpPr/>
          <p:nvPr/>
        </p:nvSpPr>
        <p:spPr>
          <a:xfrm>
            <a:off x="4230278" y="1174233"/>
            <a:ext cx="648072" cy="648072"/>
          </a:xfrm>
          <a:prstGeom prst="ellipse">
            <a:avLst/>
          </a:prstGeom>
          <a:solidFill>
            <a:srgbClr val="FCD3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72236CF-5EC8-F34C-9F5D-DDCC8568B9D2}"/>
              </a:ext>
            </a:extLst>
          </p:cNvPr>
          <p:cNvSpPr/>
          <p:nvPr/>
        </p:nvSpPr>
        <p:spPr>
          <a:xfrm>
            <a:off x="4192178" y="3785347"/>
            <a:ext cx="648072" cy="648072"/>
          </a:xfrm>
          <a:prstGeom prst="ellipse">
            <a:avLst/>
          </a:prstGeom>
          <a:solidFill>
            <a:srgbClr val="FCD3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1F6D191-07E5-7147-884E-521E69BF4278}"/>
              </a:ext>
            </a:extLst>
          </p:cNvPr>
          <p:cNvSpPr/>
          <p:nvPr/>
        </p:nvSpPr>
        <p:spPr>
          <a:xfrm>
            <a:off x="935020" y="2476290"/>
            <a:ext cx="648072" cy="648072"/>
          </a:xfrm>
          <a:prstGeom prst="ellipse">
            <a:avLst/>
          </a:prstGeom>
          <a:solidFill>
            <a:srgbClr val="C0E6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2052ABF-019C-5C40-8072-E0648110BBC6}"/>
              </a:ext>
            </a:extLst>
          </p:cNvPr>
          <p:cNvSpPr/>
          <p:nvPr/>
        </p:nvSpPr>
        <p:spPr>
          <a:xfrm>
            <a:off x="7333789" y="2476290"/>
            <a:ext cx="648072" cy="648072"/>
          </a:xfrm>
          <a:prstGeom prst="ellipse">
            <a:avLst/>
          </a:prstGeom>
          <a:solidFill>
            <a:srgbClr val="C0E6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1" name="Content Placeholder 8"/>
          <p:cNvGraphicFramePr>
            <a:graphicFrameLocks/>
          </p:cNvGraphicFramePr>
          <p:nvPr/>
        </p:nvGraphicFramePr>
        <p:xfrm>
          <a:off x="1162140" y="884358"/>
          <a:ext cx="2907769" cy="15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5109220" y="662930"/>
          <a:ext cx="2798342" cy="190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ontent Placeholder 8"/>
          <p:cNvGraphicFramePr>
            <a:graphicFrameLocks/>
          </p:cNvGraphicFramePr>
          <p:nvPr/>
        </p:nvGraphicFramePr>
        <p:xfrm>
          <a:off x="4959910" y="2941424"/>
          <a:ext cx="2987501" cy="163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A0847A53-53A3-924D-90A3-2E405E4045B2}"/>
              </a:ext>
            </a:extLst>
          </p:cNvPr>
          <p:cNvSpPr/>
          <p:nvPr/>
        </p:nvSpPr>
        <p:spPr>
          <a:xfrm>
            <a:off x="1623425" y="849892"/>
            <a:ext cx="1914525" cy="19145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BFE6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ZA" sz="1500" dirty="0"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Growth experience in traditional markets (Retail and corporate)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847A53-53A3-924D-90A3-2E405E4045B2}"/>
              </a:ext>
            </a:extLst>
          </p:cNvPr>
          <p:cNvSpPr/>
          <p:nvPr/>
        </p:nvSpPr>
        <p:spPr>
          <a:xfrm>
            <a:off x="5552882" y="849892"/>
            <a:ext cx="1914525" cy="19145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BFE6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600" dirty="0">
              <a:solidFill>
                <a:srgbClr val="003366"/>
              </a:solidFill>
              <a:latin typeface="Calibri"/>
            </a:endParaRPr>
          </a:p>
          <a:p>
            <a:pPr algn="ctr" defTabSz="457178">
              <a:defRPr/>
            </a:pPr>
            <a:r>
              <a:rPr lang="en-US" sz="1600" dirty="0">
                <a:solidFill>
                  <a:srgbClr val="003366"/>
                </a:solidFill>
                <a:latin typeface="Calibri"/>
              </a:rPr>
              <a:t>Attracting and retaining the right profile of members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847A53-53A3-924D-90A3-2E405E4045B2}"/>
              </a:ext>
            </a:extLst>
          </p:cNvPr>
          <p:cNvSpPr/>
          <p:nvPr/>
        </p:nvSpPr>
        <p:spPr>
          <a:xfrm>
            <a:off x="5568251" y="2894590"/>
            <a:ext cx="1914525" cy="19145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BFE6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ZA" sz="1500" dirty="0"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Consistently one of the lowest claims ratios in the industry</a:t>
            </a: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DB0E200B-5A71-4FA4-96DF-92F5B109CF44}"/>
              </a:ext>
            </a:extLst>
          </p:cNvPr>
          <p:cNvGraphicFramePr>
            <a:graphicFrameLocks/>
          </p:cNvGraphicFramePr>
          <p:nvPr/>
        </p:nvGraphicFramePr>
        <p:xfrm>
          <a:off x="1051365" y="2968478"/>
          <a:ext cx="2699488" cy="175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B39ED30B-386E-4DE3-A56B-E9CCFB1420C3}"/>
              </a:ext>
            </a:extLst>
          </p:cNvPr>
          <p:cNvSpPr/>
          <p:nvPr/>
        </p:nvSpPr>
        <p:spPr>
          <a:xfrm>
            <a:off x="1493273" y="2895001"/>
            <a:ext cx="1914525" cy="19145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BFE6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en-US" sz="1600" dirty="0">
                <a:solidFill>
                  <a:srgbClr val="003366"/>
                </a:solidFill>
                <a:latin typeface="Calibri"/>
              </a:rPr>
              <a:t>Financially stable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EDDCC7-F5F0-4305-A874-543D483C0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7562" y="256944"/>
            <a:ext cx="518285" cy="2483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8F36A7-9B42-4CAB-BC14-E4E7F4F5F3A0}"/>
              </a:ext>
            </a:extLst>
          </p:cNvPr>
          <p:cNvSpPr/>
          <p:nvPr/>
        </p:nvSpPr>
        <p:spPr>
          <a:xfrm>
            <a:off x="647699" y="564159"/>
            <a:ext cx="8496301" cy="45719"/>
          </a:xfrm>
          <a:prstGeom prst="rect">
            <a:avLst/>
          </a:prstGeom>
          <a:solidFill>
            <a:srgbClr val="054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233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3" grpId="0">
        <p:bldAsOne/>
      </p:bldGraphic>
      <p:bldGraphic spid="27" grpId="0">
        <p:bldAsOne/>
      </p:bldGraphic>
      <p:bldP spid="29" grpId="0" animBg="1"/>
      <p:bldP spid="30" grpId="0" animBg="1"/>
      <p:bldP spid="31" grpId="0" animBg="1"/>
      <p:bldGraphic spid="22" grpId="0">
        <p:bldAsOne/>
      </p:bldGraphic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D2B190-037E-429B-85CC-363FC1CE6861}"/>
              </a:ext>
            </a:extLst>
          </p:cNvPr>
          <p:cNvSpPr/>
          <p:nvPr/>
        </p:nvSpPr>
        <p:spPr>
          <a:xfrm>
            <a:off x="1097464" y="915988"/>
            <a:ext cx="2963305" cy="3959254"/>
          </a:xfrm>
          <a:prstGeom prst="roundRect">
            <a:avLst/>
          </a:prstGeom>
          <a:solidFill>
            <a:srgbClr val="C0E6E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FF6B273-3D29-4E0F-8E35-5F9462825195}"/>
              </a:ext>
            </a:extLst>
          </p:cNvPr>
          <p:cNvSpPr/>
          <p:nvPr/>
        </p:nvSpPr>
        <p:spPr>
          <a:xfrm>
            <a:off x="4558804" y="915988"/>
            <a:ext cx="3012824" cy="3961436"/>
          </a:xfrm>
          <a:prstGeom prst="roundRect">
            <a:avLst/>
          </a:prstGeom>
          <a:solidFill>
            <a:srgbClr val="C0E6E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F0DC8-9625-44FF-A833-0CC7B442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7" y="189651"/>
            <a:ext cx="8253837" cy="342898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PtSA / Momentum Medical Assistance Scheme – 4 options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 Same-side Corner of Rectangle 47">
            <a:extLst>
              <a:ext uri="{FF2B5EF4-FFF2-40B4-BE49-F238E27FC236}">
                <a16:creationId xmlns:a16="http://schemas.microsoft.com/office/drawing/2014/main" id="{23B806A6-7565-4777-A723-6550180A70DB}"/>
              </a:ext>
            </a:extLst>
          </p:cNvPr>
          <p:cNvSpPr/>
          <p:nvPr/>
        </p:nvSpPr>
        <p:spPr>
          <a:xfrm rot="10800000" flipV="1">
            <a:off x="1116568" y="2765818"/>
            <a:ext cx="1446652" cy="21160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40000"/>
            </a:scheme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ound Same-side Corner of Rectangle 48">
            <a:extLst>
              <a:ext uri="{FF2B5EF4-FFF2-40B4-BE49-F238E27FC236}">
                <a16:creationId xmlns:a16="http://schemas.microsoft.com/office/drawing/2014/main" id="{26BFA4C0-5C60-4121-B319-271A9DDEDCA7}"/>
              </a:ext>
            </a:extLst>
          </p:cNvPr>
          <p:cNvSpPr/>
          <p:nvPr/>
        </p:nvSpPr>
        <p:spPr>
          <a:xfrm rot="10800000" flipV="1">
            <a:off x="2600153" y="2364626"/>
            <a:ext cx="1446652" cy="251279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40000"/>
            </a:scheme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ound Same-side Corner of Rectangle 49">
            <a:extLst>
              <a:ext uri="{FF2B5EF4-FFF2-40B4-BE49-F238E27FC236}">
                <a16:creationId xmlns:a16="http://schemas.microsoft.com/office/drawing/2014/main" id="{B7ACBCD0-CBFC-4692-B09D-2A5327CA4272}"/>
              </a:ext>
            </a:extLst>
          </p:cNvPr>
          <p:cNvSpPr/>
          <p:nvPr/>
        </p:nvSpPr>
        <p:spPr>
          <a:xfrm rot="10800000" flipV="1">
            <a:off x="4585199" y="2330552"/>
            <a:ext cx="1446652" cy="25557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40000"/>
            </a:scheme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ound Same-side Corner of Rectangle 50">
            <a:extLst>
              <a:ext uri="{FF2B5EF4-FFF2-40B4-BE49-F238E27FC236}">
                <a16:creationId xmlns:a16="http://schemas.microsoft.com/office/drawing/2014/main" id="{58BEB2ED-4118-4786-B6EC-A177484B58A2}"/>
              </a:ext>
            </a:extLst>
          </p:cNvPr>
          <p:cNvSpPr/>
          <p:nvPr/>
        </p:nvSpPr>
        <p:spPr>
          <a:xfrm rot="10800000" flipV="1">
            <a:off x="6072679" y="1857417"/>
            <a:ext cx="1446652" cy="30200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40000"/>
            </a:scheme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EF45A-E791-4275-86A9-DACAD44E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33" y="2305017"/>
            <a:ext cx="1601210" cy="1603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826E04-910F-4AE2-8E7A-A0684C3D3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03" y="2268619"/>
            <a:ext cx="1598647" cy="1598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2B108F-55DB-4655-9299-A252C656C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09" y="1808965"/>
            <a:ext cx="1582619" cy="1582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BF785-8347-4B3D-9D7F-043F23512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6" y="2690139"/>
            <a:ext cx="1591836" cy="15918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BCB897C-B0A3-4825-B1D6-4978B3E200E0}"/>
              </a:ext>
            </a:extLst>
          </p:cNvPr>
          <p:cNvSpPr txBox="1"/>
          <p:nvPr/>
        </p:nvSpPr>
        <p:spPr>
          <a:xfrm rot="16200000">
            <a:off x="250087" y="2274471"/>
            <a:ext cx="141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Medical needs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B07EC6-DDEB-494C-92F1-72BA1EA87251}"/>
              </a:ext>
            </a:extLst>
          </p:cNvPr>
          <p:cNvSpPr txBox="1"/>
          <p:nvPr/>
        </p:nvSpPr>
        <p:spPr>
          <a:xfrm>
            <a:off x="1679719" y="1072690"/>
            <a:ext cx="1595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Entry level cover</a:t>
            </a:r>
            <a:endParaRPr lang="en-GB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4568E1-6A99-418E-A7D7-747A072489C8}"/>
              </a:ext>
            </a:extLst>
          </p:cNvPr>
          <p:cNvSpPr txBox="1"/>
          <p:nvPr/>
        </p:nvSpPr>
        <p:spPr>
          <a:xfrm>
            <a:off x="5037127" y="1038336"/>
            <a:ext cx="20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Every day options</a:t>
            </a:r>
          </a:p>
          <a:p>
            <a:pPr algn="ctr"/>
            <a:r>
              <a:rPr lang="en-US" sz="1600" b="1" dirty="0"/>
              <a:t>Provider choice</a:t>
            </a:r>
            <a:endParaRPr lang="en-GB" sz="16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E133DA-AE0A-47AA-AFD0-0DB842FD687C}"/>
              </a:ext>
            </a:extLst>
          </p:cNvPr>
          <p:cNvCxnSpPr>
            <a:cxnSpLocks/>
          </p:cNvCxnSpPr>
          <p:nvPr/>
        </p:nvCxnSpPr>
        <p:spPr>
          <a:xfrm flipV="1">
            <a:off x="1126950" y="1603505"/>
            <a:ext cx="2919855" cy="244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735CDB-490E-402E-9ECD-1FEFDD20A64F}"/>
              </a:ext>
            </a:extLst>
          </p:cNvPr>
          <p:cNvCxnSpPr>
            <a:cxnSpLocks/>
          </p:cNvCxnSpPr>
          <p:nvPr/>
        </p:nvCxnSpPr>
        <p:spPr>
          <a:xfrm flipV="1">
            <a:off x="4572000" y="1594420"/>
            <a:ext cx="2999628" cy="908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85A7045-4E0A-4859-A1E5-708EBEE02B5F}"/>
              </a:ext>
            </a:extLst>
          </p:cNvPr>
          <p:cNvSpPr txBox="1"/>
          <p:nvPr/>
        </p:nvSpPr>
        <p:spPr>
          <a:xfrm>
            <a:off x="1435513" y="2205328"/>
            <a:ext cx="1103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Network option focusing on primary care</a:t>
            </a:r>
            <a:endParaRPr lang="en-GB" sz="9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6E1303-334E-462E-BB07-D5625DA56F95}"/>
              </a:ext>
            </a:extLst>
          </p:cNvPr>
          <p:cNvSpPr txBox="1"/>
          <p:nvPr/>
        </p:nvSpPr>
        <p:spPr>
          <a:xfrm>
            <a:off x="4853088" y="3951208"/>
            <a:ext cx="110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Zero savings with Hospital and Chronic benefits, provider choice</a:t>
            </a:r>
            <a:endParaRPr lang="en-GB" sz="9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663682-5B81-4E4A-B23A-4BFE9F39470A}"/>
              </a:ext>
            </a:extLst>
          </p:cNvPr>
          <p:cNvSpPr txBox="1"/>
          <p:nvPr/>
        </p:nvSpPr>
        <p:spPr>
          <a:xfrm>
            <a:off x="2662325" y="3820040"/>
            <a:ext cx="12746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Millennials = Zero savings with Major Medical and Chronic benefits</a:t>
            </a:r>
          </a:p>
          <a:p>
            <a:pPr algn="l"/>
            <a:r>
              <a:rPr lang="en-US" sz="900" b="1" dirty="0"/>
              <a:t>2 Virtual consultations per beneficiary paid from risk </a:t>
            </a:r>
            <a:endParaRPr lang="en-GB" sz="9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DBC298-6B8A-4FA3-A70F-1682862A023F}"/>
              </a:ext>
            </a:extLst>
          </p:cNvPr>
          <p:cNvSpPr txBox="1"/>
          <p:nvPr/>
        </p:nvSpPr>
        <p:spPr>
          <a:xfrm>
            <a:off x="6358791" y="3364141"/>
            <a:ext cx="110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10% savings with Hospital and Chronic benefits, provider choice</a:t>
            </a:r>
            <a:endParaRPr lang="en-GB" sz="900" b="1" dirty="0"/>
          </a:p>
        </p:txBody>
      </p:sp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21C1DD-A5DA-46D1-9F13-0F8DEE2B3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7562" y="257592"/>
            <a:ext cx="518285" cy="2483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CCF8E17-1366-49AC-9767-634BF4010FEA}"/>
              </a:ext>
            </a:extLst>
          </p:cNvPr>
          <p:cNvSpPr/>
          <p:nvPr/>
        </p:nvSpPr>
        <p:spPr>
          <a:xfrm>
            <a:off x="264977" y="564159"/>
            <a:ext cx="8586923" cy="52332"/>
          </a:xfrm>
          <a:prstGeom prst="rect">
            <a:avLst/>
          </a:prstGeom>
          <a:solidFill>
            <a:srgbClr val="054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7911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4" grpId="0" animBg="1"/>
      <p:bldP spid="5" grpId="0" animBg="1"/>
      <p:bldP spid="6" grpId="0" animBg="1"/>
      <p:bldP spid="7" grpId="0" animBg="1"/>
      <p:bldP spid="29" grpId="0"/>
      <p:bldP spid="30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9">
            <a:extLst>
              <a:ext uri="{FF2B5EF4-FFF2-40B4-BE49-F238E27FC236}">
                <a16:creationId xmlns:a16="http://schemas.microsoft.com/office/drawing/2014/main" id="{6C62C90C-674D-4550-A03E-5DED18060439}"/>
              </a:ext>
            </a:extLst>
          </p:cNvPr>
          <p:cNvSpPr/>
          <p:nvPr/>
        </p:nvSpPr>
        <p:spPr>
          <a:xfrm>
            <a:off x="389426" y="802258"/>
            <a:ext cx="8308899" cy="4084298"/>
          </a:xfrm>
          <a:prstGeom prst="roundRect">
            <a:avLst>
              <a:gd name="adj" fmla="val 6293"/>
            </a:avLst>
          </a:prstGeom>
          <a:solidFill>
            <a:srgbClr val="C0E6E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F765C7-345C-47BE-95D9-2D28B7F31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994" y="802258"/>
            <a:ext cx="2889250" cy="380692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C3656-30DC-4A08-8760-F3D1C41E5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994" y="933638"/>
            <a:ext cx="8244580" cy="286032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951"/>
                </a:solidFill>
              </a:rPr>
              <a:t>Momentum Consultants &amp; Actuaries (MCA) is the appointed Healthcare Consultant (Healthcare Broker) </a:t>
            </a:r>
            <a:r>
              <a:rPr lang="en-US" sz="1600" b="0" dirty="0"/>
              <a:t>for PtSA members for the PtSA/ Momentum Medical Assistance Scheme.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5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PtSA Member will contact MCA Team and a formal Needs Analysis discussion will take place (voluntary vs Compulsory participation, subsidy arrangements, income of employees, Medical Scheme and/or Insurance product requirements etc.)</a:t>
            </a:r>
          </a:p>
          <a:p>
            <a:pPr>
              <a:lnSpc>
                <a:spcPct val="100000"/>
              </a:lnSpc>
            </a:pPr>
            <a:endParaRPr lang="en-US" sz="105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Demographics of each group needs to be submitted to MCA for any Medical Scheme and / Insurance product underwriting request and quotations (5-10 working days)</a:t>
            </a:r>
          </a:p>
          <a:p>
            <a:pPr>
              <a:lnSpc>
                <a:spcPct val="100000"/>
              </a:lnSpc>
            </a:pPr>
            <a:endParaRPr lang="en-US" sz="105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MCA will set up a feedback meeting and the implementation will be discussed and confirmed</a:t>
            </a:r>
          </a:p>
          <a:p>
            <a:pPr>
              <a:lnSpc>
                <a:spcPct val="100000"/>
              </a:lnSpc>
            </a:pPr>
            <a:endParaRPr lang="en-US" sz="2400" b="0" dirty="0">
              <a:solidFill>
                <a:srgbClr val="00195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NB!!</a:t>
            </a:r>
          </a:p>
          <a:p>
            <a:pPr marL="56356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Medical Scheme – no preferential rate per group – Legislated</a:t>
            </a:r>
          </a:p>
          <a:p>
            <a:pPr marL="56356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Insurance Product – rate will vary slightly based on demographics submitted</a:t>
            </a:r>
          </a:p>
          <a:p>
            <a:pPr marL="56356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MCA income – directly from Scheme/Insurer – no additional cost to the Employer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600" b="0" dirty="0"/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1600" b="0" dirty="0"/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1600" b="0" dirty="0"/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1600" b="0" dirty="0"/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1600" b="0" dirty="0"/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1600" b="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US" sz="1600" b="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47E799-4A3D-4C9D-8489-ADF00854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6" y="160027"/>
            <a:ext cx="7796764" cy="380691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Support -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MCA working with PtSA members (Employers)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47EC40-2715-4F45-8B8D-79A96D440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562" y="256944"/>
            <a:ext cx="518285" cy="24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7641A7-B9FF-45FD-9AA9-71D4F22674C1}"/>
              </a:ext>
            </a:extLst>
          </p:cNvPr>
          <p:cNvSpPr/>
          <p:nvPr/>
        </p:nvSpPr>
        <p:spPr>
          <a:xfrm>
            <a:off x="264977" y="564159"/>
            <a:ext cx="8586923" cy="52332"/>
          </a:xfrm>
          <a:prstGeom prst="rect">
            <a:avLst/>
          </a:prstGeom>
          <a:solidFill>
            <a:srgbClr val="054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53160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89">
            <a:extLst>
              <a:ext uri="{FF2B5EF4-FFF2-40B4-BE49-F238E27FC236}">
                <a16:creationId xmlns:a16="http://schemas.microsoft.com/office/drawing/2014/main" id="{1EAA551E-F047-4E5C-91F7-2E531A6E4135}"/>
              </a:ext>
            </a:extLst>
          </p:cNvPr>
          <p:cNvSpPr/>
          <p:nvPr/>
        </p:nvSpPr>
        <p:spPr>
          <a:xfrm>
            <a:off x="345782" y="907913"/>
            <a:ext cx="8178050" cy="2901509"/>
          </a:xfrm>
          <a:prstGeom prst="roundRect">
            <a:avLst>
              <a:gd name="adj" fmla="val 6293"/>
            </a:avLst>
          </a:prstGeom>
          <a:solidFill>
            <a:srgbClr val="C0E6E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C3656-30DC-4A08-8760-F3D1C41E5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967" y="1007805"/>
            <a:ext cx="7843157" cy="264356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MCA will assist with implementation (Employer as well as Employees)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Member presentation sessions and/or one-on-ones will be arranged, and option selection will be based on the needs of each individual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Application and activation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Ongoing support to Employer and Employees  – Claims, Membership matters, hospital admission </a:t>
            </a:r>
            <a:r>
              <a:rPr lang="en-US" sz="1600" b="0" dirty="0" err="1"/>
              <a:t>authorisations</a:t>
            </a:r>
            <a:r>
              <a:rPr lang="en-US" sz="1600" b="0" dirty="0"/>
              <a:t> </a:t>
            </a:r>
            <a:r>
              <a:rPr lang="en-US" sz="1600" b="0" dirty="0" err="1"/>
              <a:t>etc</a:t>
            </a:r>
            <a:r>
              <a:rPr lang="en-US" sz="1600" b="0" dirty="0"/>
              <a:t>) via a dedicated Consultant and MCA Helpdesk available (telephone line 0861 and Email / dedicated Email address)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47E799-4A3D-4C9D-8489-ADF00854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5" y="148203"/>
            <a:ext cx="7614879" cy="380691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Ongoing Support by MCA Service to PtSA members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361096-F168-45B6-B49A-569C49E42D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0390" y="0"/>
            <a:ext cx="63610" cy="5143500"/>
          </a:xfrm>
        </p:spPr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92CF9C-9AE0-4BEE-B2A9-8887F73C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562" y="256944"/>
            <a:ext cx="518285" cy="248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C76FC-E99F-4A59-A5EF-C247B284D21D}"/>
              </a:ext>
            </a:extLst>
          </p:cNvPr>
          <p:cNvSpPr/>
          <p:nvPr/>
        </p:nvSpPr>
        <p:spPr>
          <a:xfrm>
            <a:off x="264977" y="564159"/>
            <a:ext cx="8586923" cy="52332"/>
          </a:xfrm>
          <a:prstGeom prst="rect">
            <a:avLst/>
          </a:prstGeom>
          <a:solidFill>
            <a:srgbClr val="054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37206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-side Corner of Rectangle 50">
            <a:extLst>
              <a:ext uri="{FF2B5EF4-FFF2-40B4-BE49-F238E27FC236}">
                <a16:creationId xmlns:a16="http://schemas.microsoft.com/office/drawing/2014/main" id="{27994A0A-2F82-407A-939E-419A6CC721A7}"/>
              </a:ext>
            </a:extLst>
          </p:cNvPr>
          <p:cNvSpPr/>
          <p:nvPr/>
        </p:nvSpPr>
        <p:spPr>
          <a:xfrm rot="10800000" flipV="1">
            <a:off x="1617727" y="95667"/>
            <a:ext cx="1446652" cy="48737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F2F5">
              <a:alpha val="40000"/>
            </a:srgb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9" name="Round Same-side Corner of Rectangle 50">
            <a:extLst>
              <a:ext uri="{FF2B5EF4-FFF2-40B4-BE49-F238E27FC236}">
                <a16:creationId xmlns:a16="http://schemas.microsoft.com/office/drawing/2014/main" id="{52098889-9C4D-4A52-A73C-6CBB1EF9EA25}"/>
              </a:ext>
            </a:extLst>
          </p:cNvPr>
          <p:cNvSpPr/>
          <p:nvPr/>
        </p:nvSpPr>
        <p:spPr>
          <a:xfrm rot="10800000" flipV="1">
            <a:off x="118770" y="95667"/>
            <a:ext cx="1446652" cy="48737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FF2F5">
              <a:alpha val="40000"/>
            </a:srgb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5237B3B-C3B7-4F02-A2C8-1410AC5B6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" y="34527"/>
            <a:ext cx="1491939" cy="1491939"/>
          </a:xfrm>
          <a:prstGeom prst="rect">
            <a:avLst/>
          </a:prstGeom>
        </p:spPr>
      </p:pic>
      <p:sp>
        <p:nvSpPr>
          <p:cNvPr id="31" name="Round Same-side Corner of Rectangle 50">
            <a:extLst>
              <a:ext uri="{FF2B5EF4-FFF2-40B4-BE49-F238E27FC236}">
                <a16:creationId xmlns:a16="http://schemas.microsoft.com/office/drawing/2014/main" id="{976D94A2-1F4B-423A-A4B2-30506D3CD83D}"/>
              </a:ext>
            </a:extLst>
          </p:cNvPr>
          <p:cNvSpPr/>
          <p:nvPr/>
        </p:nvSpPr>
        <p:spPr>
          <a:xfrm rot="10800000" flipV="1">
            <a:off x="3111293" y="89448"/>
            <a:ext cx="1446652" cy="48737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FE6ED">
              <a:alpha val="40000"/>
            </a:srgb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2" name="Round Same-side Corner of Rectangle 50">
            <a:extLst>
              <a:ext uri="{FF2B5EF4-FFF2-40B4-BE49-F238E27FC236}">
                <a16:creationId xmlns:a16="http://schemas.microsoft.com/office/drawing/2014/main" id="{5ACC2CBF-E72F-4B47-8F88-301CC9B84510}"/>
              </a:ext>
            </a:extLst>
          </p:cNvPr>
          <p:cNvSpPr/>
          <p:nvPr/>
        </p:nvSpPr>
        <p:spPr>
          <a:xfrm rot="10800000" flipV="1">
            <a:off x="4617887" y="89448"/>
            <a:ext cx="1446652" cy="48737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FE6ED">
              <a:alpha val="40000"/>
            </a:srgbClr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58341D8-2A12-41A5-9650-8278DCDF1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91" y="35661"/>
            <a:ext cx="1483301" cy="14833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668767-53D1-4E08-A1C9-6B211B537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66" y="28143"/>
            <a:ext cx="1498323" cy="14983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B73049-8156-4437-B4A4-9C01FC75F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83" y="35661"/>
            <a:ext cx="1500725" cy="150326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91DE1B9-E50E-4529-8041-FCEC1A25D937}"/>
              </a:ext>
            </a:extLst>
          </p:cNvPr>
          <p:cNvSpPr/>
          <p:nvPr/>
        </p:nvSpPr>
        <p:spPr>
          <a:xfrm>
            <a:off x="-1710031" y="6270863"/>
            <a:ext cx="8939339" cy="397215"/>
          </a:xfrm>
          <a:prstGeom prst="roundRect">
            <a:avLst/>
          </a:prstGeom>
          <a:solidFill>
            <a:srgbClr val="A555A0"/>
          </a:solidFill>
          <a:ln>
            <a:solidFill>
              <a:srgbClr val="A555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Health Platform Benefits (Preventative Screening Benefits)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3DE5BAB-0616-4B07-9337-4BB0C2B66A66}"/>
              </a:ext>
            </a:extLst>
          </p:cNvPr>
          <p:cNvSpPr/>
          <p:nvPr/>
        </p:nvSpPr>
        <p:spPr>
          <a:xfrm>
            <a:off x="-1702485" y="6711515"/>
            <a:ext cx="8939339" cy="397215"/>
          </a:xfrm>
          <a:prstGeom prst="roundRect">
            <a:avLst/>
          </a:prstGeom>
          <a:solidFill>
            <a:srgbClr val="E11B22"/>
          </a:solidFill>
          <a:ln>
            <a:solidFill>
              <a:srgbClr val="E11B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HealthSaver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C56C45C-4BAE-4A29-A12F-444F6825127B}"/>
              </a:ext>
            </a:extLst>
          </p:cNvPr>
          <p:cNvSpPr/>
          <p:nvPr/>
        </p:nvSpPr>
        <p:spPr>
          <a:xfrm>
            <a:off x="-1707478" y="8027536"/>
            <a:ext cx="8939339" cy="397215"/>
          </a:xfrm>
          <a:prstGeom prst="roundRect">
            <a:avLst/>
          </a:prstGeom>
          <a:solidFill>
            <a:srgbClr val="BFE6ED"/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Momentum Multiply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0EA5DEE-F2A3-4330-9954-18F6EAF8FD6C}"/>
              </a:ext>
            </a:extLst>
          </p:cNvPr>
          <p:cNvSpPr/>
          <p:nvPr/>
        </p:nvSpPr>
        <p:spPr>
          <a:xfrm>
            <a:off x="-1702485" y="7589905"/>
            <a:ext cx="8939339" cy="397215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Hello Doctor          Employee Assistance Programme      Momentum GapCover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F322C7A-F90F-4F09-9ECA-DA6099CA1B6F}"/>
              </a:ext>
            </a:extLst>
          </p:cNvPr>
          <p:cNvSpPr/>
          <p:nvPr/>
        </p:nvSpPr>
        <p:spPr>
          <a:xfrm>
            <a:off x="-1686619" y="7144998"/>
            <a:ext cx="1389959" cy="397215"/>
          </a:xfrm>
          <a:prstGeom prst="roundRect">
            <a:avLst/>
          </a:prstGeom>
          <a:solidFill>
            <a:srgbClr val="003366"/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More4Me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BF54738-E4D7-4B56-A443-08846F0C015E}"/>
              </a:ext>
            </a:extLst>
          </p:cNvPr>
          <p:cNvSpPr/>
          <p:nvPr/>
        </p:nvSpPr>
        <p:spPr>
          <a:xfrm>
            <a:off x="-174751" y="7146225"/>
            <a:ext cx="2882161" cy="397215"/>
          </a:xfrm>
          <a:prstGeom prst="roundRect">
            <a:avLst/>
          </a:prstGeom>
          <a:solidFill>
            <a:srgbClr val="003366"/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HealthReturns 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9FF2C23-C91C-4D27-8A34-910173319DDB}"/>
              </a:ext>
            </a:extLst>
          </p:cNvPr>
          <p:cNvSpPr/>
          <p:nvPr/>
        </p:nvSpPr>
        <p:spPr>
          <a:xfrm>
            <a:off x="2834118" y="7144997"/>
            <a:ext cx="4395190" cy="397215"/>
          </a:xfrm>
          <a:prstGeom prst="roundRect">
            <a:avLst/>
          </a:prstGeom>
          <a:solidFill>
            <a:srgbClr val="003366"/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HealthReturns and KidsReturns 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67688DE-F078-4F10-BC2C-77491A4F7F29}"/>
              </a:ext>
            </a:extLst>
          </p:cNvPr>
          <p:cNvSpPr/>
          <p:nvPr/>
        </p:nvSpPr>
        <p:spPr>
          <a:xfrm>
            <a:off x="151718" y="1479338"/>
            <a:ext cx="1390217" cy="446765"/>
          </a:xfrm>
          <a:prstGeom prst="roundRect">
            <a:avLst/>
          </a:prstGeom>
          <a:solidFill>
            <a:srgbClr val="FF9F1A"/>
          </a:solidFill>
          <a:ln>
            <a:solidFill>
              <a:srgbClr val="FF9F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1B3870-F29A-40F0-A7CF-2882E4564C49}"/>
              </a:ext>
            </a:extLst>
          </p:cNvPr>
          <p:cNvSpPr txBox="1"/>
          <p:nvPr/>
        </p:nvSpPr>
        <p:spPr>
          <a:xfrm>
            <a:off x="189271" y="1553708"/>
            <a:ext cx="13105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cs typeface="Arial" panose="020B0604020202020204" pitchFamily="34" charset="0"/>
              </a:rPr>
              <a:t>Ingwe Network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A151F07-D310-48E7-8517-8C704D0941D8}"/>
              </a:ext>
            </a:extLst>
          </p:cNvPr>
          <p:cNvSpPr/>
          <p:nvPr/>
        </p:nvSpPr>
        <p:spPr>
          <a:xfrm>
            <a:off x="1647670" y="1488403"/>
            <a:ext cx="1390217" cy="446765"/>
          </a:xfrm>
          <a:prstGeom prst="roundRect">
            <a:avLst/>
          </a:prstGeom>
          <a:solidFill>
            <a:srgbClr val="FF9F1A"/>
          </a:solidFill>
          <a:ln>
            <a:solidFill>
              <a:srgbClr val="FF9F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4ACF670-3E97-431B-8731-AD15B3EB25D4}"/>
              </a:ext>
            </a:extLst>
          </p:cNvPr>
          <p:cNvSpPr txBox="1"/>
          <p:nvPr/>
        </p:nvSpPr>
        <p:spPr>
          <a:xfrm>
            <a:off x="1685223" y="1562773"/>
            <a:ext cx="13105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cs typeface="Arial" panose="020B0604020202020204" pitchFamily="34" charset="0"/>
              </a:rPr>
              <a:t>Evolve Network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C8311F5-8AD4-41FC-A618-58452AD71BD2}"/>
              </a:ext>
            </a:extLst>
          </p:cNvPr>
          <p:cNvSpPr/>
          <p:nvPr/>
        </p:nvSpPr>
        <p:spPr>
          <a:xfrm>
            <a:off x="3126763" y="1482889"/>
            <a:ext cx="4432471" cy="446765"/>
          </a:xfrm>
          <a:prstGeom prst="roundRect">
            <a:avLst/>
          </a:prstGeom>
          <a:solidFill>
            <a:srgbClr val="FF9F1A"/>
          </a:solidFill>
          <a:ln>
            <a:solidFill>
              <a:srgbClr val="FF9F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418CD5-AC8C-4FD6-BF62-4C523A8486A8}"/>
              </a:ext>
            </a:extLst>
          </p:cNvPr>
          <p:cNvSpPr txBox="1"/>
          <p:nvPr/>
        </p:nvSpPr>
        <p:spPr>
          <a:xfrm>
            <a:off x="3182018" y="1557259"/>
            <a:ext cx="437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cs typeface="Arial" panose="020B0604020202020204" pitchFamily="34" charset="0"/>
              </a:rPr>
              <a:t>Any  / Associated Provider  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BB877693-BED3-47A3-A1A1-3AC3C4213DD3}"/>
              </a:ext>
            </a:extLst>
          </p:cNvPr>
          <p:cNvSpPr/>
          <p:nvPr/>
        </p:nvSpPr>
        <p:spPr>
          <a:xfrm>
            <a:off x="151717" y="1965931"/>
            <a:ext cx="1390217" cy="446765"/>
          </a:xfrm>
          <a:prstGeom prst="roundRect">
            <a:avLst/>
          </a:prstGeom>
          <a:solidFill>
            <a:srgbClr val="3AB0DF"/>
          </a:solidFill>
          <a:ln>
            <a:solidFill>
              <a:srgbClr val="3AB0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E1978E5-0371-4136-AD08-9F0FD1FF0B88}"/>
              </a:ext>
            </a:extLst>
          </p:cNvPr>
          <p:cNvSpPr txBox="1"/>
          <p:nvPr/>
        </p:nvSpPr>
        <p:spPr>
          <a:xfrm>
            <a:off x="205676" y="2040026"/>
            <a:ext cx="13105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cs typeface="Arial" panose="020B0604020202020204" pitchFamily="34" charset="0"/>
              </a:rPr>
              <a:t>Ingwe Network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709412A2-F491-4926-B084-1C1027C521BD}"/>
              </a:ext>
            </a:extLst>
          </p:cNvPr>
          <p:cNvSpPr/>
          <p:nvPr/>
        </p:nvSpPr>
        <p:spPr>
          <a:xfrm>
            <a:off x="1647669" y="1974996"/>
            <a:ext cx="1390217" cy="446765"/>
          </a:xfrm>
          <a:prstGeom prst="roundRect">
            <a:avLst/>
          </a:prstGeom>
          <a:solidFill>
            <a:srgbClr val="3AB0DF"/>
          </a:solidFill>
          <a:ln>
            <a:solidFill>
              <a:srgbClr val="3AB0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97B2992-5A8D-4417-925B-E335EB86C555}"/>
              </a:ext>
            </a:extLst>
          </p:cNvPr>
          <p:cNvSpPr txBox="1"/>
          <p:nvPr/>
        </p:nvSpPr>
        <p:spPr>
          <a:xfrm>
            <a:off x="1701628" y="2049091"/>
            <a:ext cx="1310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cs typeface="Arial" panose="020B0604020202020204" pitchFamily="34" charset="0"/>
              </a:rPr>
              <a:t>State 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10D251F2-6A8B-4E76-B676-36F486540B14}"/>
              </a:ext>
            </a:extLst>
          </p:cNvPr>
          <p:cNvSpPr/>
          <p:nvPr/>
        </p:nvSpPr>
        <p:spPr>
          <a:xfrm>
            <a:off x="3126763" y="1969482"/>
            <a:ext cx="4432471" cy="446765"/>
          </a:xfrm>
          <a:prstGeom prst="roundRect">
            <a:avLst/>
          </a:prstGeom>
          <a:solidFill>
            <a:srgbClr val="3AB0DF"/>
          </a:solidFill>
          <a:ln>
            <a:solidFill>
              <a:srgbClr val="3AB0D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89A2BE3-45B6-462C-8D6E-A4ADD969C262}"/>
              </a:ext>
            </a:extLst>
          </p:cNvPr>
          <p:cNvSpPr txBox="1"/>
          <p:nvPr/>
        </p:nvSpPr>
        <p:spPr>
          <a:xfrm>
            <a:off x="3198422" y="2043577"/>
            <a:ext cx="432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cs typeface="Arial" panose="020B0604020202020204" pitchFamily="34" charset="0"/>
              </a:rPr>
              <a:t>Any / Associated / State Provider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6E967B1-5CB2-4E55-94DF-0D5759457439}"/>
              </a:ext>
            </a:extLst>
          </p:cNvPr>
          <p:cNvSpPr/>
          <p:nvPr/>
        </p:nvSpPr>
        <p:spPr>
          <a:xfrm>
            <a:off x="151716" y="2462502"/>
            <a:ext cx="1390217" cy="4467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7EE3FF2-DF3B-4AC1-B2AD-E5A62DF1FD2C}"/>
              </a:ext>
            </a:extLst>
          </p:cNvPr>
          <p:cNvSpPr txBox="1"/>
          <p:nvPr/>
        </p:nvSpPr>
        <p:spPr>
          <a:xfrm>
            <a:off x="97123" y="2452524"/>
            <a:ext cx="151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Unlimited - Ingwe Network providers 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EFF04EF-EFD8-4C22-9D2C-C6A51E127E2D}"/>
              </a:ext>
            </a:extLst>
          </p:cNvPr>
          <p:cNvSpPr/>
          <p:nvPr/>
        </p:nvSpPr>
        <p:spPr>
          <a:xfrm>
            <a:off x="1647668" y="2471567"/>
            <a:ext cx="1390217" cy="4467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3C9D898-5A54-44D1-995B-F911741F5A05}"/>
              </a:ext>
            </a:extLst>
          </p:cNvPr>
          <p:cNvSpPr/>
          <p:nvPr/>
        </p:nvSpPr>
        <p:spPr>
          <a:xfrm>
            <a:off x="4656324" y="2467189"/>
            <a:ext cx="1390217" cy="4467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16B9F7D-DE95-4490-AD18-25BECCC6D6A0}"/>
              </a:ext>
            </a:extLst>
          </p:cNvPr>
          <p:cNvSpPr txBox="1"/>
          <p:nvPr/>
        </p:nvSpPr>
        <p:spPr>
          <a:xfrm>
            <a:off x="1587069" y="2454535"/>
            <a:ext cx="151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2 Hello Doctor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GP Virtual Consults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DA349D3-174E-41AB-9ADE-7B1F613CBD96}"/>
              </a:ext>
            </a:extLst>
          </p:cNvPr>
          <p:cNvSpPr txBox="1"/>
          <p:nvPr/>
        </p:nvSpPr>
        <p:spPr>
          <a:xfrm>
            <a:off x="4619397" y="2560883"/>
            <a:ext cx="1512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10% Savings 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455AE53-F0F4-40DD-970B-57B5EEF50911}"/>
              </a:ext>
            </a:extLst>
          </p:cNvPr>
          <p:cNvSpPr/>
          <p:nvPr/>
        </p:nvSpPr>
        <p:spPr>
          <a:xfrm>
            <a:off x="118769" y="2953938"/>
            <a:ext cx="8939339" cy="397215"/>
          </a:xfrm>
          <a:prstGeom prst="roundRect">
            <a:avLst/>
          </a:prstGeom>
          <a:solidFill>
            <a:srgbClr val="A555A0"/>
          </a:solidFill>
          <a:ln>
            <a:solidFill>
              <a:srgbClr val="A555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Health Platform Benefits (Preventative Screening Benefits)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49C044A3-A5FB-469F-AAEC-FB320A4EC999}"/>
              </a:ext>
            </a:extLst>
          </p:cNvPr>
          <p:cNvSpPr/>
          <p:nvPr/>
        </p:nvSpPr>
        <p:spPr>
          <a:xfrm>
            <a:off x="126315" y="3394590"/>
            <a:ext cx="8939339" cy="397215"/>
          </a:xfrm>
          <a:prstGeom prst="roundRect">
            <a:avLst/>
          </a:prstGeom>
          <a:solidFill>
            <a:srgbClr val="E11B22"/>
          </a:solidFill>
          <a:ln>
            <a:solidFill>
              <a:srgbClr val="E11B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HealthSaver 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9358237-01E8-4AA8-9015-690A0B233379}"/>
              </a:ext>
            </a:extLst>
          </p:cNvPr>
          <p:cNvSpPr/>
          <p:nvPr/>
        </p:nvSpPr>
        <p:spPr>
          <a:xfrm>
            <a:off x="142181" y="3828073"/>
            <a:ext cx="1389959" cy="397215"/>
          </a:xfrm>
          <a:prstGeom prst="roundRect">
            <a:avLst/>
          </a:prstGeom>
          <a:solidFill>
            <a:srgbClr val="003366"/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More4Me 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F857E89-F96A-47B7-AECE-8B557F23ED28}"/>
              </a:ext>
            </a:extLst>
          </p:cNvPr>
          <p:cNvSpPr/>
          <p:nvPr/>
        </p:nvSpPr>
        <p:spPr>
          <a:xfrm>
            <a:off x="1654049" y="3829300"/>
            <a:ext cx="2882161" cy="397215"/>
          </a:xfrm>
          <a:prstGeom prst="roundRect">
            <a:avLst/>
          </a:prstGeom>
          <a:solidFill>
            <a:srgbClr val="003366"/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HealthReturns 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33D2490-ECD4-4DD0-AC04-81885DE0C3DC}"/>
              </a:ext>
            </a:extLst>
          </p:cNvPr>
          <p:cNvSpPr/>
          <p:nvPr/>
        </p:nvSpPr>
        <p:spPr>
          <a:xfrm>
            <a:off x="4662918" y="3828072"/>
            <a:ext cx="4395190" cy="397215"/>
          </a:xfrm>
          <a:prstGeom prst="roundRect">
            <a:avLst/>
          </a:prstGeom>
          <a:solidFill>
            <a:srgbClr val="003366"/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HealthReturns and KidsReturns 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373878E-D082-4C09-ABB9-FFEC83549561}"/>
              </a:ext>
            </a:extLst>
          </p:cNvPr>
          <p:cNvSpPr/>
          <p:nvPr/>
        </p:nvSpPr>
        <p:spPr>
          <a:xfrm>
            <a:off x="126315" y="4272980"/>
            <a:ext cx="8939339" cy="397215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Hello Doctor          Employee Assistance Programme      Momentum GapCover 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722DF94-F1B1-4397-BF20-CAE18482696C}"/>
              </a:ext>
            </a:extLst>
          </p:cNvPr>
          <p:cNvSpPr/>
          <p:nvPr/>
        </p:nvSpPr>
        <p:spPr>
          <a:xfrm>
            <a:off x="121322" y="4710611"/>
            <a:ext cx="8939339" cy="397215"/>
          </a:xfrm>
          <a:prstGeom prst="roundRect">
            <a:avLst/>
          </a:prstGeom>
          <a:solidFill>
            <a:srgbClr val="BFE6ED"/>
          </a:solidFill>
          <a:ln>
            <a:solidFill>
              <a:srgbClr val="DFF2F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Momentum Multiply</a:t>
            </a:r>
          </a:p>
        </p:txBody>
      </p:sp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2AC25F-1A95-4F7C-A3A2-7E0554755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562" y="256944"/>
            <a:ext cx="518285" cy="2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77" grpId="0" animBg="1"/>
      <p:bldP spid="78" grpId="0"/>
      <p:bldP spid="79" grpId="0" animBg="1"/>
      <p:bldP spid="80" grpId="0"/>
      <p:bldP spid="81" grpId="0" animBg="1"/>
      <p:bldP spid="82" grpId="0"/>
      <p:bldP spid="104" grpId="0" animBg="1"/>
      <p:bldP spid="105" grpId="0"/>
      <p:bldP spid="106" grpId="0" animBg="1"/>
      <p:bldP spid="107" grpId="0"/>
      <p:bldP spid="108" grpId="0" animBg="1"/>
      <p:bldP spid="109" grpId="0"/>
      <p:bldP spid="112" grpId="0" animBg="1"/>
      <p:bldP spid="113" grpId="0"/>
      <p:bldP spid="114" grpId="0" animBg="1"/>
      <p:bldP spid="115" grpId="0" animBg="1"/>
      <p:bldP spid="118" grpId="0"/>
      <p:bldP spid="120" grpId="0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A5F02-1819-4869-BFA4-425AECEA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63" y="361099"/>
            <a:ext cx="7550723" cy="342898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PtSA / Momentum Medical Assistance Scheme offers 5 products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083BC6-C562-4C0A-80F7-CD2EB5822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562" y="256944"/>
            <a:ext cx="518285" cy="24839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288377-A504-4175-BB67-95D1B546E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93332"/>
              </p:ext>
            </p:extLst>
          </p:nvPr>
        </p:nvGraphicFramePr>
        <p:xfrm>
          <a:off x="177601" y="1068081"/>
          <a:ext cx="8674299" cy="4423124"/>
        </p:xfrm>
        <a:graphic>
          <a:graphicData uri="http://schemas.openxmlformats.org/drawingml/2006/table">
            <a:tbl>
              <a:tblPr/>
              <a:tblGrid>
                <a:gridCol w="798444">
                  <a:extLst>
                    <a:ext uri="{9D8B030D-6E8A-4147-A177-3AD203B41FA5}">
                      <a16:colId xmlns:a16="http://schemas.microsoft.com/office/drawing/2014/main" val="557504843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val="2184140582"/>
                    </a:ext>
                  </a:extLst>
                </a:gridCol>
                <a:gridCol w="1849348">
                  <a:extLst>
                    <a:ext uri="{9D8B030D-6E8A-4147-A177-3AD203B41FA5}">
                      <a16:colId xmlns:a16="http://schemas.microsoft.com/office/drawing/2014/main" val="3159604488"/>
                    </a:ext>
                  </a:extLst>
                </a:gridCol>
                <a:gridCol w="4906624">
                  <a:extLst>
                    <a:ext uri="{9D8B030D-6E8A-4147-A177-3AD203B41FA5}">
                      <a16:colId xmlns:a16="http://schemas.microsoft.com/office/drawing/2014/main" val="2750536173"/>
                    </a:ext>
                  </a:extLst>
                </a:gridCol>
              </a:tblGrid>
              <a:tr h="2843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PRODUCT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MONTHLY COST</a:t>
                      </a:r>
                      <a:r>
                        <a:rPr lang="en-US" sz="1200" b="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BENEFITS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74846"/>
                  </a:ext>
                </a:extLst>
              </a:tr>
              <a:tr h="69136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Health4Me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Insurance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R294 Main Member</a:t>
                      </a:r>
                    </a:p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R294 Adult Dependent</a:t>
                      </a:r>
                    </a:p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R148 Per Child (max 4)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39141" marR="0" indent="-139141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GP visits to a network of GPs</a:t>
                      </a:r>
                    </a:p>
                    <a:p>
                      <a:pPr marL="92075" marR="0" indent="-92075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Day-to-day benefits through a network of private doctors and specialists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13141"/>
                  </a:ext>
                </a:extLst>
              </a:tr>
              <a:tr h="6917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Ingwe Network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Aid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R940 (main member)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F"/>
                    </a:solidFill>
                  </a:tcPr>
                </a:tc>
                <a:tc>
                  <a:txBody>
                    <a:bodyPr/>
                    <a:lstStyle/>
                    <a:p>
                      <a:pPr marL="139141" marR="0" indent="-139141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Hospital Cover at private hospital (Network list)</a:t>
                      </a:r>
                    </a:p>
                    <a:p>
                      <a:pPr marL="0"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Chronic cover (27 PMB Conditions)</a:t>
                      </a:r>
                    </a:p>
                    <a:p>
                      <a:pPr marL="92075" marR="0" indent="-92075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Day-to-day benefits only at network providers (GP, limited specialist, medication, basic radiology &amp; pathology, basic dentistry and optometry)</a:t>
                      </a:r>
                    </a:p>
                    <a:p>
                      <a:pPr marL="92075" marR="0" indent="-92075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Add Health Saver (Savings Account) for additional day to day expenses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04784"/>
                  </a:ext>
                </a:extLst>
              </a:tr>
              <a:tr h="4917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Evolve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Aid</a:t>
                      </a:r>
                    </a:p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(Excludes Chronic)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E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R1 345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EA"/>
                    </a:solidFill>
                  </a:tcPr>
                </a:tc>
                <a:tc>
                  <a:txBody>
                    <a:bodyPr/>
                    <a:lstStyle/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Hospital Cover at private hospital (Network list)</a:t>
                      </a:r>
                    </a:p>
                    <a:p>
                      <a:pPr marL="139141" marR="0" indent="-139141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Add Health Saver (Savings Account) for day to day expenses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66848"/>
                  </a:ext>
                </a:extLst>
              </a:tr>
              <a:tr h="5993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1E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Aid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1E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R1 706</a:t>
                      </a:r>
                    </a:p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(Based on Members’ choice)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1E2"/>
                    </a:solidFill>
                  </a:tcPr>
                </a:tc>
                <a:tc>
                  <a:txBody>
                    <a:bodyPr/>
                    <a:lstStyle/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Hospital Cover at private hospital (any hospital or Associated Network list)</a:t>
                      </a:r>
                    </a:p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Chronic cover (27 PMB Conditions)</a:t>
                      </a:r>
                    </a:p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Add Health Saver (Savings Account) for day to day expenses</a:t>
                      </a:r>
                    </a:p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94865"/>
                  </a:ext>
                </a:extLst>
              </a:tr>
              <a:tr h="7009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Incentive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Aid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R2 224</a:t>
                      </a:r>
                    </a:p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(Based on Members’ choice)</a:t>
                      </a:r>
                    </a:p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(Includes 10% for </a:t>
                      </a:r>
                    </a:p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Savings)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tc>
                  <a:txBody>
                    <a:bodyPr/>
                    <a:lstStyle/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Hospital Cover at private hospital (any hospital or Associated Network list)</a:t>
                      </a:r>
                    </a:p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Chronic cover (27 PMB Conditions + additional 6 Conditions)</a:t>
                      </a:r>
                    </a:p>
                    <a:p>
                      <a:pPr marL="139141" marR="0" indent="-139141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· Day-to-day expenses paid from Medical Scheme Savings Account (10% of contribution</a:t>
                      </a:r>
                    </a:p>
                    <a:p>
                      <a:pPr marL="139141" marR="0" lvl="0" indent="-139141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· Add Health Saver (Savings Account) for additional day to day expenses</a:t>
                      </a:r>
                    </a:p>
                  </a:txBody>
                  <a:tcPr marL="44318" marR="44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66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7726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1329F3B-5C98-AD49-91B2-58956FD984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06872" cy="5143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25968" y="3550672"/>
            <a:ext cx="4918032" cy="47932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8A035-BD10-4157-B230-842C85E6FD5F}"/>
              </a:ext>
            </a:extLst>
          </p:cNvPr>
          <p:cNvSpPr txBox="1"/>
          <p:nvPr/>
        </p:nvSpPr>
        <p:spPr>
          <a:xfrm>
            <a:off x="5899355" y="1742598"/>
            <a:ext cx="3244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chemeClr val="bg2"/>
                </a:solidFill>
              </a:rPr>
              <a:t>   What is the Next Step?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1C5CA-A7C4-426B-A3E9-EB0455E1A5C4}"/>
              </a:ext>
            </a:extLst>
          </p:cNvPr>
          <p:cNvSpPr txBox="1"/>
          <p:nvPr/>
        </p:nvSpPr>
        <p:spPr>
          <a:xfrm>
            <a:off x="4866968" y="2803335"/>
            <a:ext cx="4060501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400" b="1" dirty="0">
                <a:solidFill>
                  <a:schemeClr val="bg2"/>
                </a:solidFill>
              </a:rPr>
              <a:t>      Contact PtSA Office to set up a meeting with MCA</a:t>
            </a:r>
          </a:p>
        </p:txBody>
      </p:sp>
    </p:spTree>
    <p:extLst>
      <p:ext uri="{BB962C8B-B14F-4D97-AF65-F5344CB8AC3E}">
        <p14:creationId xmlns:p14="http://schemas.microsoft.com/office/powerpoint/2010/main" val="2447238096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 Masterbrand">
  <a:themeElements>
    <a:clrScheme name="mmi cORPORATE">
      <a:dk1>
        <a:srgbClr val="4D4D4F"/>
      </a:dk1>
      <a:lt1>
        <a:sysClr val="window" lastClr="FFFFFF"/>
      </a:lt1>
      <a:dk2>
        <a:srgbClr val="E11B22"/>
      </a:dk2>
      <a:lt2>
        <a:srgbClr val="FFFFFF"/>
      </a:lt2>
      <a:accent1>
        <a:srgbClr val="995F16"/>
      </a:accent1>
      <a:accent2>
        <a:srgbClr val="AA135A"/>
      </a:accent2>
      <a:accent3>
        <a:srgbClr val="01567B"/>
      </a:accent3>
      <a:accent4>
        <a:srgbClr val="01563F"/>
      </a:accent4>
      <a:accent5>
        <a:srgbClr val="931791"/>
      </a:accent5>
      <a:accent6>
        <a:srgbClr val="BD521C"/>
      </a:accent6>
      <a:hlink>
        <a:srgbClr val="4D4D4F"/>
      </a:hlink>
      <a:folHlink>
        <a:srgbClr val="4D4D4F"/>
      </a:folHlink>
    </a:clrScheme>
    <a:fontScheme name="Custom 1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12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>
      <a:srgbClr val="E11B22"/>
    </a:custClr>
    <a:custClr>
      <a:srgbClr val="4D4D4F"/>
    </a:custClr>
    <a:custClr>
      <a:srgbClr val="996017"/>
    </a:custClr>
    <a:custClr>
      <a:srgbClr val="AC145A"/>
    </a:custClr>
    <a:custClr>
      <a:srgbClr val="0596BF"/>
    </a:custClr>
    <a:custClr>
      <a:srgbClr val="1D985E"/>
    </a:custClr>
    <a:custClr>
      <a:srgbClr val="9C327F"/>
    </a:custClr>
    <a:custClr>
      <a:srgbClr val="C8571D"/>
    </a:custClr>
    <a:custClr>
      <a:srgbClr val="FFFFFF"/>
    </a:custClr>
    <a:custClr>
      <a:srgbClr val="FFFFFF"/>
    </a:custClr>
    <a:custClr>
      <a:srgbClr val="FFFFFF"/>
    </a:custClr>
    <a:custClr>
      <a:srgbClr val="C7C8CA"/>
    </a:custClr>
    <a:custClr>
      <a:srgbClr val="C19F72"/>
    </a:custClr>
    <a:custClr>
      <a:srgbClr val="CC719C"/>
    </a:custClr>
    <a:custClr>
      <a:srgbClr val="669AB0"/>
    </a:custClr>
    <a:custClr>
      <a:srgbClr val="669B8B"/>
    </a:custClr>
    <a:custClr>
      <a:srgbClr val="BD74BD"/>
    </a:custClr>
    <a:custClr>
      <a:srgbClr val="D79676"/>
    </a:custClr>
    <a:custClr>
      <a:srgbClr val="FFFFFF"/>
    </a:custClr>
    <a:custClr>
      <a:srgbClr val="FFFFFF"/>
    </a:custClr>
    <a:custClr>
      <a:srgbClr val="FFFFFF"/>
    </a:custClr>
    <a:custClr>
      <a:srgbClr val="8A8C8E"/>
    </a:custClr>
    <a:custClr>
      <a:srgbClr val="AD7F44"/>
    </a:custClr>
    <a:custClr>
      <a:srgbClr val="BC427B"/>
    </a:custClr>
    <a:custClr>
      <a:srgbClr val="337895"/>
    </a:custClr>
    <a:custClr>
      <a:srgbClr val="337865"/>
    </a:custClr>
    <a:custClr>
      <a:srgbClr val="A945A7"/>
    </a:custClr>
    <a:custClr>
      <a:srgbClr val="C9754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05217"/>
    </a:custClr>
    <a:custClr>
      <a:srgbClr val="8F154E"/>
    </a:custClr>
    <a:custClr>
      <a:srgbClr val="074C69"/>
    </a:custClr>
    <a:custClr>
      <a:srgbClr val="074A38"/>
    </a:custClr>
    <a:custClr>
      <a:srgbClr val="7D197B"/>
    </a:custClr>
    <a:custClr>
      <a:srgbClr val="9D491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6A4519"/>
    </a:custClr>
    <a:custClr>
      <a:srgbClr val="741743"/>
    </a:custClr>
    <a:custClr>
      <a:srgbClr val="0E4057"/>
    </a:custClr>
    <a:custClr>
      <a:srgbClr val="0D4031"/>
    </a:custClr>
    <a:custClr>
      <a:srgbClr val="661A64"/>
    </a:custClr>
    <a:custClr>
      <a:srgbClr val="7F3E1E"/>
    </a:custClr>
    <a:custClr>
      <a:srgbClr val="FFFFFF"/>
    </a:custClr>
    <a:custClr>
      <a:srgbClr val="FFFFF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mentum">
    <a:dk1>
      <a:srgbClr val="404040"/>
    </a:dk1>
    <a:lt1>
      <a:srgbClr val="FFFFFF"/>
    </a:lt1>
    <a:dk2>
      <a:srgbClr val="404040"/>
    </a:dk2>
    <a:lt2>
      <a:srgbClr val="404040"/>
    </a:lt2>
    <a:accent1>
      <a:srgbClr val="000033"/>
    </a:accent1>
    <a:accent2>
      <a:srgbClr val="C00000"/>
    </a:accent2>
    <a:accent3>
      <a:srgbClr val="75005C"/>
    </a:accent3>
    <a:accent4>
      <a:srgbClr val="00A0AF"/>
    </a:accent4>
    <a:accent5>
      <a:srgbClr val="EEB111"/>
    </a:accent5>
    <a:accent6>
      <a:srgbClr val="000000"/>
    </a:accent6>
    <a:hlink>
      <a:srgbClr val="0070C0"/>
    </a:hlink>
    <a:folHlink>
      <a:srgbClr val="99CC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1FA8E2D1AD6242BDF85B2B445841F7" ma:contentTypeVersion="0" ma:contentTypeDescription="Create a new document." ma:contentTypeScope="" ma:versionID="8d791893a070584f49fac2c38f5d01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E0779-218E-4FB9-B3C7-08ED79D4A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5767</TotalTime>
  <Words>804</Words>
  <Application>Microsoft Office PowerPoint</Application>
  <PresentationFormat>On-screen Show (16:9)</PresentationFormat>
  <Paragraphs>133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Momentum Masterbrand</vt:lpstr>
      <vt:lpstr>PtSA / Momentum Medical Assistance Scheme  for the benefit of PtSA members      </vt:lpstr>
      <vt:lpstr>PowerPoint Presentation</vt:lpstr>
      <vt:lpstr>Why Momentum?</vt:lpstr>
      <vt:lpstr>PtSA / Momentum Medical Assistance Scheme – 4 options</vt:lpstr>
      <vt:lpstr>Support - MCA working with PtSA members (Employers)</vt:lpstr>
      <vt:lpstr>Ongoing Support by MCA Service to PtSA members</vt:lpstr>
      <vt:lpstr>PowerPoint Presentation</vt:lpstr>
      <vt:lpstr>PtSA / Momentum Medical Assistance Scheme offers 5 products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Mineworkers Provident Fund due diligence</dc:title>
  <dc:creator>Elana Havenga</dc:creator>
  <cp:lastModifiedBy>Liza Du Plessis</cp:lastModifiedBy>
  <cp:revision>293</cp:revision>
  <cp:lastPrinted>2022-03-08T07:56:09Z</cp:lastPrinted>
  <dcterms:created xsi:type="dcterms:W3CDTF">2020-10-28T17:45:18Z</dcterms:created>
  <dcterms:modified xsi:type="dcterms:W3CDTF">2022-03-29T13:43:39Z</dcterms:modified>
</cp:coreProperties>
</file>