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8"/>
  </p:notesMasterIdLst>
  <p:sldIdLst>
    <p:sldId id="381" r:id="rId3"/>
    <p:sldId id="379" r:id="rId4"/>
    <p:sldId id="380" r:id="rId5"/>
    <p:sldId id="369" r:id="rId6"/>
    <p:sldId id="397" r:id="rId7"/>
    <p:sldId id="383" r:id="rId8"/>
    <p:sldId id="384" r:id="rId9"/>
    <p:sldId id="387" r:id="rId10"/>
    <p:sldId id="388" r:id="rId11"/>
    <p:sldId id="368" r:id="rId12"/>
    <p:sldId id="371" r:id="rId13"/>
    <p:sldId id="401" r:id="rId14"/>
    <p:sldId id="402" r:id="rId15"/>
    <p:sldId id="403" r:id="rId16"/>
    <p:sldId id="370" r:id="rId17"/>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6"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47" autoAdjust="0"/>
    <p:restoredTop sz="94249" autoAdjust="0"/>
  </p:normalViewPr>
  <p:slideViewPr>
    <p:cSldViewPr snapToGrid="0">
      <p:cViewPr varScale="1">
        <p:scale>
          <a:sx n="114" d="100"/>
          <a:sy n="114" d="100"/>
        </p:scale>
        <p:origin x="1854" y="102"/>
      </p:cViewPr>
      <p:guideLst>
        <p:guide orient="horz" pos="1956"/>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lumMod val="75000"/>
              </a:schemeClr>
            </a:solidFill>
            <a:ln>
              <a:noFill/>
            </a:ln>
            <a:effectLst/>
            <a:sp3d/>
          </c:spPr>
          <c:invertIfNegative val="0"/>
          <c:dPt>
            <c:idx val="0"/>
            <c:invertIfNegative val="0"/>
            <c:bubble3D val="0"/>
            <c:spPr>
              <a:solidFill>
                <a:schemeClr val="tx2">
                  <a:lumMod val="40000"/>
                  <a:lumOff val="60000"/>
                </a:schemeClr>
              </a:solidFill>
              <a:ln>
                <a:noFill/>
              </a:ln>
              <a:effectLst/>
              <a:sp3d/>
            </c:spPr>
            <c:extLst>
              <c:ext xmlns:c16="http://schemas.microsoft.com/office/drawing/2014/chart" uri="{C3380CC4-5D6E-409C-BE32-E72D297353CC}">
                <c16:uniqueId val="{00000001-3F81-4B27-968B-59979D5D468D}"/>
              </c:ext>
            </c:extLst>
          </c:dPt>
          <c:dPt>
            <c:idx val="1"/>
            <c:invertIfNegative val="0"/>
            <c:bubble3D val="0"/>
            <c:spPr>
              <a:solidFill>
                <a:schemeClr val="tx2">
                  <a:lumMod val="60000"/>
                  <a:lumOff val="40000"/>
                </a:schemeClr>
              </a:solidFill>
              <a:ln>
                <a:noFill/>
              </a:ln>
              <a:effectLst/>
              <a:sp3d/>
            </c:spPr>
            <c:extLst>
              <c:ext xmlns:c16="http://schemas.microsoft.com/office/drawing/2014/chart" uri="{C3380CC4-5D6E-409C-BE32-E72D297353CC}">
                <c16:uniqueId val="{00000003-3F81-4B27-968B-59979D5D468D}"/>
              </c:ext>
            </c:extLst>
          </c:dPt>
          <c:dPt>
            <c:idx val="2"/>
            <c:invertIfNegative val="0"/>
            <c:bubble3D val="0"/>
            <c:spPr>
              <a:solidFill>
                <a:schemeClr val="accent1">
                  <a:lumMod val="20000"/>
                  <a:lumOff val="80000"/>
                </a:schemeClr>
              </a:solidFill>
              <a:ln>
                <a:noFill/>
              </a:ln>
              <a:effectLst/>
              <a:sp3d/>
            </c:spPr>
            <c:extLst>
              <c:ext xmlns:c16="http://schemas.microsoft.com/office/drawing/2014/chart" uri="{C3380CC4-5D6E-409C-BE32-E72D297353CC}">
                <c16:uniqueId val="{00000005-3F81-4B27-968B-59979D5D468D}"/>
              </c:ext>
            </c:extLst>
          </c:dPt>
          <c:dPt>
            <c:idx val="3"/>
            <c:invertIfNegative val="0"/>
            <c:bubble3D val="0"/>
            <c:spPr>
              <a:solidFill>
                <a:schemeClr val="accent1">
                  <a:lumMod val="40000"/>
                  <a:lumOff val="60000"/>
                </a:schemeClr>
              </a:solidFill>
              <a:ln>
                <a:noFill/>
              </a:ln>
              <a:effectLst/>
              <a:sp3d/>
            </c:spPr>
            <c:extLst>
              <c:ext xmlns:c16="http://schemas.microsoft.com/office/drawing/2014/chart" uri="{C3380CC4-5D6E-409C-BE32-E72D297353CC}">
                <c16:uniqueId val="{00000007-3F81-4B27-968B-59979D5D468D}"/>
              </c:ext>
            </c:extLst>
          </c:dPt>
          <c:dPt>
            <c:idx val="4"/>
            <c:invertIfNegative val="0"/>
            <c:bubble3D val="0"/>
            <c:spPr>
              <a:solidFill>
                <a:schemeClr val="accent1">
                  <a:lumMod val="60000"/>
                  <a:lumOff val="40000"/>
                </a:schemeClr>
              </a:solidFill>
              <a:ln>
                <a:noFill/>
              </a:ln>
              <a:effectLst/>
              <a:sp3d/>
            </c:spPr>
            <c:extLst>
              <c:ext xmlns:c16="http://schemas.microsoft.com/office/drawing/2014/chart" uri="{C3380CC4-5D6E-409C-BE32-E72D297353CC}">
                <c16:uniqueId val="{00000009-3F81-4B27-968B-59979D5D468D}"/>
              </c:ext>
            </c:extLst>
          </c:dPt>
          <c:dPt>
            <c:idx val="5"/>
            <c:invertIfNegative val="0"/>
            <c:bubble3D val="0"/>
            <c:spPr>
              <a:solidFill>
                <a:schemeClr val="accent5">
                  <a:lumMod val="40000"/>
                  <a:lumOff val="60000"/>
                </a:schemeClr>
              </a:solidFill>
              <a:ln>
                <a:noFill/>
              </a:ln>
              <a:effectLst/>
              <a:sp3d/>
            </c:spPr>
            <c:extLst>
              <c:ext xmlns:c16="http://schemas.microsoft.com/office/drawing/2014/chart" uri="{C3380CC4-5D6E-409C-BE32-E72D297353CC}">
                <c16:uniqueId val="{0000000B-3F81-4B27-968B-59979D5D468D}"/>
              </c:ext>
            </c:extLst>
          </c:dPt>
          <c:dPt>
            <c:idx val="6"/>
            <c:invertIfNegative val="0"/>
            <c:bubble3D val="0"/>
            <c:spPr>
              <a:solidFill>
                <a:schemeClr val="accent5">
                  <a:lumMod val="60000"/>
                  <a:lumOff val="40000"/>
                </a:schemeClr>
              </a:solidFill>
              <a:ln>
                <a:noFill/>
              </a:ln>
              <a:effectLst/>
              <a:sp3d/>
            </c:spPr>
            <c:extLst>
              <c:ext xmlns:c16="http://schemas.microsoft.com/office/drawing/2014/chart" uri="{C3380CC4-5D6E-409C-BE32-E72D297353CC}">
                <c16:uniqueId val="{0000000D-3F81-4B27-968B-59979D5D468D}"/>
              </c:ext>
            </c:extLst>
          </c:dPt>
          <c:dPt>
            <c:idx val="7"/>
            <c:invertIfNegative val="0"/>
            <c:bubble3D val="0"/>
            <c:spPr>
              <a:solidFill>
                <a:schemeClr val="accent5">
                  <a:lumMod val="75000"/>
                </a:schemeClr>
              </a:solidFill>
              <a:ln>
                <a:noFill/>
              </a:ln>
              <a:effectLst/>
              <a:sp3d/>
            </c:spPr>
            <c:extLst>
              <c:ext xmlns:c16="http://schemas.microsoft.com/office/drawing/2014/chart" uri="{C3380CC4-5D6E-409C-BE32-E72D297353CC}">
                <c16:uniqueId val="{0000000F-3F81-4B27-968B-59979D5D468D}"/>
              </c:ext>
            </c:extLst>
          </c:dPt>
          <c:dPt>
            <c:idx val="9"/>
            <c:invertIfNegative val="0"/>
            <c:bubble3D val="0"/>
            <c:spPr>
              <a:solidFill>
                <a:schemeClr val="accent5">
                  <a:lumMod val="50000"/>
                </a:schemeClr>
              </a:solidFill>
              <a:ln>
                <a:noFill/>
              </a:ln>
              <a:effectLst/>
              <a:sp3d/>
            </c:spPr>
            <c:extLst>
              <c:ext xmlns:c16="http://schemas.microsoft.com/office/drawing/2014/chart" uri="{C3380CC4-5D6E-409C-BE32-E72D297353CC}">
                <c16:uniqueId val="{00000011-3F81-4B27-968B-59979D5D468D}"/>
              </c:ext>
            </c:extLst>
          </c:dPt>
          <c:dLbls>
            <c:dLbl>
              <c:idx val="0"/>
              <c:layout>
                <c:manualLayout>
                  <c:x val="0"/>
                  <c:y val="-0.14589473340300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81-4B27-968B-59979D5D468D}"/>
                </c:ext>
              </c:extLst>
            </c:dLbl>
            <c:dLbl>
              <c:idx val="1"/>
              <c:layout>
                <c:manualLayout>
                  <c:x val="-2.5357014588587537E-17"/>
                  <c:y val="-0.136586957639081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81-4B27-968B-59979D5D468D}"/>
                </c:ext>
              </c:extLst>
            </c:dLbl>
            <c:dLbl>
              <c:idx val="2"/>
              <c:layout>
                <c:manualLayout>
                  <c:x val="-5.0714029177175074E-17"/>
                  <c:y val="-0.178878150254379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81-4B27-968B-59979D5D468D}"/>
                </c:ext>
              </c:extLst>
            </c:dLbl>
            <c:dLbl>
              <c:idx val="3"/>
              <c:layout>
                <c:manualLayout>
                  <c:x val="5.0714029177175074E-17"/>
                  <c:y val="-0.21186156710575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81-4B27-968B-59979D5D468D}"/>
                </c:ext>
              </c:extLst>
            </c:dLbl>
            <c:dLbl>
              <c:idx val="4"/>
              <c:layout>
                <c:manualLayout>
                  <c:x val="2.7662517289073307E-3"/>
                  <c:y val="-0.253746358827286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81-4B27-968B-59979D5D468D}"/>
                </c:ext>
              </c:extLst>
            </c:dLbl>
            <c:dLbl>
              <c:idx val="5"/>
              <c:layout>
                <c:manualLayout>
                  <c:x val="2.7662517289073307E-3"/>
                  <c:y val="-0.29563115054882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F81-4B27-968B-59979D5D468D}"/>
                </c:ext>
              </c:extLst>
            </c:dLbl>
            <c:dLbl>
              <c:idx val="6"/>
              <c:layout>
                <c:manualLayout>
                  <c:x val="0"/>
                  <c:y val="-0.337921944731869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F81-4B27-968B-59979D5D468D}"/>
                </c:ext>
              </c:extLst>
            </c:dLbl>
            <c:dLbl>
              <c:idx val="7"/>
              <c:layout>
                <c:manualLayout>
                  <c:x val="5.5325034578145599E-3"/>
                  <c:y val="-0.384867224445252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F81-4B27-968B-59979D5D468D}"/>
                </c:ext>
              </c:extLst>
            </c:dLbl>
            <c:dLbl>
              <c:idx val="8"/>
              <c:layout>
                <c:manualLayout>
                  <c:x val="5.5325034578146614E-3"/>
                  <c:y val="-0.41744424040286282"/>
                </c:manualLayout>
              </c:layout>
              <c:tx>
                <c:rich>
                  <a:bodyPr/>
                  <a:lstStyle/>
                  <a:p>
                    <a:r>
                      <a:rPr lang="en-US" dirty="0"/>
                      <a:t>182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3F81-4B27-968B-59979D5D468D}"/>
                </c:ext>
              </c:extLst>
            </c:dLbl>
            <c:dLbl>
              <c:idx val="9"/>
              <c:layout>
                <c:manualLayout>
                  <c:x val="8.2987551867218911E-3"/>
                  <c:y val="-0.42128552571342281"/>
                </c:manualLayout>
              </c:layout>
              <c:tx>
                <c:rich>
                  <a:bodyPr/>
                  <a:lstStyle/>
                  <a:p>
                    <a:r>
                      <a:rPr lang="en-US" dirty="0"/>
                      <a:t>186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3F81-4B27-968B-59979D5D468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Sheet1!$B$3:$B$12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Sheet1!$C$3:$C$12</c:f>
              <c:numCache>
                <c:formatCode>General</c:formatCode>
                <c:ptCount val="10"/>
                <c:pt idx="0">
                  <c:v>26</c:v>
                </c:pt>
                <c:pt idx="1">
                  <c:v>29</c:v>
                </c:pt>
                <c:pt idx="2">
                  <c:v>46</c:v>
                </c:pt>
                <c:pt idx="3">
                  <c:v>65</c:v>
                </c:pt>
                <c:pt idx="4">
                  <c:v>86</c:v>
                </c:pt>
                <c:pt idx="5">
                  <c:v>110</c:v>
                </c:pt>
                <c:pt idx="6">
                  <c:v>132</c:v>
                </c:pt>
                <c:pt idx="7">
                  <c:v>157</c:v>
                </c:pt>
                <c:pt idx="8">
                  <c:v>180</c:v>
                </c:pt>
                <c:pt idx="9">
                  <c:v>184</c:v>
                </c:pt>
              </c:numCache>
            </c:numRef>
          </c:val>
          <c:extLst>
            <c:ext xmlns:c16="http://schemas.microsoft.com/office/drawing/2014/chart" uri="{C3380CC4-5D6E-409C-BE32-E72D297353CC}">
              <c16:uniqueId val="{00000013-3F81-4B27-968B-59979D5D468D}"/>
            </c:ext>
          </c:extLst>
        </c:ser>
        <c:dLbls>
          <c:showLegendKey val="0"/>
          <c:showVal val="0"/>
          <c:showCatName val="0"/>
          <c:showSerName val="0"/>
          <c:showPercent val="0"/>
          <c:showBubbleSize val="0"/>
        </c:dLbls>
        <c:gapWidth val="150"/>
        <c:gapDepth val="160"/>
        <c:shape val="box"/>
        <c:axId val="655792416"/>
        <c:axId val="655788256"/>
        <c:axId val="0"/>
      </c:bar3DChart>
      <c:catAx>
        <c:axId val="655792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788256"/>
        <c:crosses val="autoZero"/>
        <c:auto val="1"/>
        <c:lblAlgn val="ctr"/>
        <c:lblOffset val="100"/>
        <c:noMultiLvlLbl val="0"/>
      </c:catAx>
      <c:valAx>
        <c:axId val="65578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79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C90B98-D9D3-4DAD-BDBA-B8990A0BF5E2}" type="doc">
      <dgm:prSet loTypeId="urn:microsoft.com/office/officeart/2005/8/layout/balance1" loCatId="relationship" qsTypeId="urn:microsoft.com/office/officeart/2005/8/quickstyle/simple1" qsCatId="simple" csTypeId="urn:microsoft.com/office/officeart/2005/8/colors/accent3_4" csCatId="accent3" phldr="1"/>
      <dgm:spPr/>
      <dgm:t>
        <a:bodyPr/>
        <a:lstStyle/>
        <a:p>
          <a:endParaRPr lang="en-ZA"/>
        </a:p>
      </dgm:t>
    </dgm:pt>
    <dgm:pt modelId="{E5B86E06-716C-4CCE-ABC4-6B925390E901}">
      <dgm:prSet phldrT="[Text]" custT="1"/>
      <dgm:spPr>
        <a:xfrm>
          <a:off x="0" y="22559"/>
          <a:ext cx="782847" cy="149178"/>
        </a:xfrm>
        <a:prstGeom prst="roundRect">
          <a:avLst>
            <a:gd name="adj" fmla="val 10000"/>
          </a:avLst>
        </a:prstGeom>
        <a:noFill/>
        <a:ln w="25400" cap="flat" cmpd="sng" algn="ctr">
          <a:solidFill>
            <a:schemeClr val="accent1">
              <a:lumMod val="60000"/>
              <a:lumOff val="40000"/>
              <a:alpha val="90000"/>
            </a:schemeClr>
          </a:solidFill>
          <a:prstDash val="solid"/>
        </a:ln>
        <a:effectLst/>
      </dgm:spPr>
      <dgm:t>
        <a:bodyPr/>
        <a:lstStyle/>
        <a:p>
          <a:r>
            <a:rPr lang="en-ZA" sz="1000" b="1" dirty="0">
              <a:solidFill>
                <a:sysClr val="windowText" lastClr="000000">
                  <a:hueOff val="0"/>
                  <a:satOff val="0"/>
                  <a:lumOff val="0"/>
                  <a:alphaOff val="0"/>
                </a:sysClr>
              </a:solidFill>
              <a:latin typeface="Calibri"/>
              <a:ea typeface="+mn-ea"/>
              <a:cs typeface="+mn-cs"/>
            </a:rPr>
            <a:t>Strengths</a:t>
          </a:r>
        </a:p>
      </dgm:t>
    </dgm:pt>
    <dgm:pt modelId="{4E111935-AD38-41A5-A5D7-11C02C1C1070}" type="parTrans" cxnId="{0603B4EB-10A7-4063-88EC-07B4A9AAEAC1}">
      <dgm:prSet/>
      <dgm:spPr/>
      <dgm:t>
        <a:bodyPr/>
        <a:lstStyle/>
        <a:p>
          <a:endParaRPr lang="en-ZA"/>
        </a:p>
      </dgm:t>
    </dgm:pt>
    <dgm:pt modelId="{9197A02B-E628-4476-9987-F710590C8B88}" type="sibTrans" cxnId="{0603B4EB-10A7-4063-88EC-07B4A9AAEAC1}">
      <dgm:prSet/>
      <dgm:spPr/>
      <dgm:t>
        <a:bodyPr/>
        <a:lstStyle/>
        <a:p>
          <a:endParaRPr lang="en-ZA"/>
        </a:p>
      </dgm:t>
    </dgm:pt>
    <dgm:pt modelId="{F437D5E5-12AD-48DB-AE1E-79AA4A057515}">
      <dgm:prSet phldrT="[Text]"/>
      <dgm:spPr>
        <a:xfrm rot="21360000">
          <a:off x="366238" y="517420"/>
          <a:ext cx="360006" cy="255298"/>
        </a:xfrm>
        <a:prstGeom prst="roundRect">
          <a:avLst/>
        </a:prstGeom>
        <a:solidFill>
          <a:schemeClr val="accent5">
            <a:lumMod val="60000"/>
            <a:lumOff val="40000"/>
          </a:schemeClr>
        </a:solidFill>
        <a:ln w="25400" cap="flat" cmpd="sng" algn="ctr">
          <a:solidFill>
            <a:schemeClr val="accent4">
              <a:lumMod val="20000"/>
              <a:lumOff val="80000"/>
            </a:schemeClr>
          </a:solidFill>
          <a:prstDash val="solid"/>
        </a:ln>
        <a:effectLst/>
      </dgm:spPr>
      <dgm:t>
        <a:bodyPr/>
        <a:lstStyle/>
        <a:p>
          <a:r>
            <a:rPr lang="en-ZA" dirty="0">
              <a:solidFill>
                <a:sysClr val="window" lastClr="FFFFFF"/>
              </a:solidFill>
              <a:latin typeface="Calibri"/>
              <a:ea typeface="+mn-ea"/>
              <a:cs typeface="+mn-cs"/>
            </a:rPr>
            <a:t>Process</a:t>
          </a:r>
        </a:p>
      </dgm:t>
    </dgm:pt>
    <dgm:pt modelId="{618CC36A-968D-4762-B863-6E4CE0371E48}" type="parTrans" cxnId="{43E04D9A-5AB9-4AC9-B810-BCC8BCAB7F6F}">
      <dgm:prSet/>
      <dgm:spPr/>
      <dgm:t>
        <a:bodyPr/>
        <a:lstStyle/>
        <a:p>
          <a:endParaRPr lang="en-ZA"/>
        </a:p>
      </dgm:t>
    </dgm:pt>
    <dgm:pt modelId="{68394E44-F10C-4B89-9AFA-7A0FD2AF90F9}" type="sibTrans" cxnId="{43E04D9A-5AB9-4AC9-B810-BCC8BCAB7F6F}">
      <dgm:prSet/>
      <dgm:spPr/>
      <dgm:t>
        <a:bodyPr/>
        <a:lstStyle/>
        <a:p>
          <a:endParaRPr lang="en-ZA"/>
        </a:p>
      </dgm:t>
    </dgm:pt>
    <dgm:pt modelId="{A8692EFB-8D89-4CAA-9B9D-F188F864D12A}">
      <dgm:prSet phldrT="[Text]"/>
      <dgm:spPr>
        <a:xfrm rot="21360000">
          <a:off x="346808" y="253175"/>
          <a:ext cx="360006" cy="255298"/>
        </a:xfrm>
        <a:prstGeom prst="roundRect">
          <a:avLst/>
        </a:prstGeom>
        <a:solidFill>
          <a:schemeClr val="accent5">
            <a:lumMod val="40000"/>
            <a:lumOff val="60000"/>
          </a:schemeClr>
        </a:solidFill>
        <a:ln w="25400" cap="flat" cmpd="sng" algn="ctr">
          <a:solidFill>
            <a:sysClr val="window" lastClr="FFFFFF">
              <a:hueOff val="0"/>
              <a:satOff val="0"/>
              <a:lumOff val="0"/>
              <a:alphaOff val="0"/>
            </a:sysClr>
          </a:solidFill>
          <a:prstDash val="solid"/>
        </a:ln>
        <a:effectLst/>
      </dgm:spPr>
      <dgm:t>
        <a:bodyPr/>
        <a:lstStyle/>
        <a:p>
          <a:r>
            <a:rPr lang="en-ZA" dirty="0">
              <a:solidFill>
                <a:sysClr val="window" lastClr="FFFFFF"/>
              </a:solidFill>
              <a:latin typeface="Calibri"/>
              <a:ea typeface="+mn-ea"/>
              <a:cs typeface="+mn-cs"/>
            </a:rPr>
            <a:t>Employees</a:t>
          </a:r>
        </a:p>
      </dgm:t>
    </dgm:pt>
    <dgm:pt modelId="{DFC8C567-3ECA-4B4D-AB20-69BFE3855746}" type="parTrans" cxnId="{4D1332BA-385D-4550-8ABB-DEC707B9A293}">
      <dgm:prSet/>
      <dgm:spPr/>
      <dgm:t>
        <a:bodyPr/>
        <a:lstStyle/>
        <a:p>
          <a:endParaRPr lang="en-ZA"/>
        </a:p>
      </dgm:t>
    </dgm:pt>
    <dgm:pt modelId="{FC78F8C0-25C4-4E70-A670-266CA5826E64}" type="sibTrans" cxnId="{4D1332BA-385D-4550-8ABB-DEC707B9A293}">
      <dgm:prSet/>
      <dgm:spPr/>
      <dgm:t>
        <a:bodyPr/>
        <a:lstStyle/>
        <a:p>
          <a:endParaRPr lang="en-ZA"/>
        </a:p>
      </dgm:t>
    </dgm:pt>
    <dgm:pt modelId="{33AC29F3-A46A-4DB5-9A57-AEDC24E9AD3C}">
      <dgm:prSet phldrT="[Text]" custT="1"/>
      <dgm:spPr>
        <a:xfrm>
          <a:off x="810284" y="22559"/>
          <a:ext cx="782847" cy="149178"/>
        </a:xfrm>
        <a:prstGeom prst="roundRect">
          <a:avLst>
            <a:gd name="adj" fmla="val 10000"/>
          </a:avLst>
        </a:prstGeom>
        <a:noFill/>
        <a:ln w="25400" cap="flat" cmpd="sng" algn="ctr">
          <a:solidFill>
            <a:schemeClr val="accent1">
              <a:lumMod val="60000"/>
              <a:lumOff val="40000"/>
              <a:alpha val="90000"/>
            </a:schemeClr>
          </a:solidFill>
          <a:prstDash val="solid"/>
        </a:ln>
        <a:effectLst/>
      </dgm:spPr>
      <dgm:t>
        <a:bodyPr/>
        <a:lstStyle/>
        <a:p>
          <a:r>
            <a:rPr lang="en-ZA" sz="1000" b="1" dirty="0">
              <a:solidFill>
                <a:sysClr val="windowText" lastClr="000000">
                  <a:hueOff val="0"/>
                  <a:satOff val="0"/>
                  <a:lumOff val="0"/>
                  <a:alphaOff val="0"/>
                </a:sysClr>
              </a:solidFill>
              <a:latin typeface="Calibri"/>
              <a:ea typeface="+mn-ea"/>
              <a:cs typeface="+mn-cs"/>
            </a:rPr>
            <a:t>Potentials</a:t>
          </a:r>
        </a:p>
      </dgm:t>
    </dgm:pt>
    <dgm:pt modelId="{08507D4E-5AFD-4E8B-85E6-0E5D322FB6E4}" type="parTrans" cxnId="{C070AF2E-EBBB-4BB8-9119-A765CFBC4EEC}">
      <dgm:prSet/>
      <dgm:spPr/>
      <dgm:t>
        <a:bodyPr/>
        <a:lstStyle/>
        <a:p>
          <a:endParaRPr lang="en-ZA"/>
        </a:p>
      </dgm:t>
    </dgm:pt>
    <dgm:pt modelId="{C2628652-3226-49F1-AD51-A2D9BF631118}" type="sibTrans" cxnId="{C070AF2E-EBBB-4BB8-9119-A765CFBC4EEC}">
      <dgm:prSet/>
      <dgm:spPr/>
      <dgm:t>
        <a:bodyPr/>
        <a:lstStyle/>
        <a:p>
          <a:endParaRPr lang="en-ZA"/>
        </a:p>
      </dgm:t>
    </dgm:pt>
    <dgm:pt modelId="{27DFD1C1-081C-4B79-AAF2-CADF208E2D79}">
      <dgm:prSet phldrT="[Text]"/>
      <dgm:spPr>
        <a:xfrm rot="21360000">
          <a:off x="866555" y="482447"/>
          <a:ext cx="360006" cy="255298"/>
        </a:xfrm>
        <a:prstGeom prst="roundRect">
          <a:avLst/>
        </a:prstGeom>
        <a:solidFill>
          <a:schemeClr val="accent5">
            <a:lumMod val="40000"/>
            <a:lumOff val="60000"/>
          </a:schemeClr>
        </a:solidFill>
        <a:ln w="25400" cap="flat" cmpd="sng" algn="ctr">
          <a:solidFill>
            <a:sysClr val="window" lastClr="FFFFFF">
              <a:hueOff val="0"/>
              <a:satOff val="0"/>
              <a:lumOff val="0"/>
              <a:alphaOff val="0"/>
            </a:sysClr>
          </a:solidFill>
          <a:prstDash val="solid"/>
        </a:ln>
        <a:effectLst/>
      </dgm:spPr>
      <dgm:t>
        <a:bodyPr/>
        <a:lstStyle/>
        <a:p>
          <a:r>
            <a:rPr lang="en-ZA" dirty="0">
              <a:solidFill>
                <a:sysClr val="window" lastClr="FFFFFF"/>
              </a:solidFill>
              <a:latin typeface="Calibri"/>
              <a:ea typeface="+mn-ea"/>
              <a:cs typeface="+mn-cs"/>
            </a:rPr>
            <a:t>Costing</a:t>
          </a:r>
        </a:p>
      </dgm:t>
    </dgm:pt>
    <dgm:pt modelId="{A9EEA1B3-9E0E-4DE8-9CB0-EC4C2141CFB1}" type="parTrans" cxnId="{E33310C9-4A95-4819-B9B8-F5DF11EAF978}">
      <dgm:prSet/>
      <dgm:spPr/>
      <dgm:t>
        <a:bodyPr/>
        <a:lstStyle/>
        <a:p>
          <a:endParaRPr lang="en-ZA"/>
        </a:p>
      </dgm:t>
    </dgm:pt>
    <dgm:pt modelId="{8486FD67-DDC3-47FA-A879-89956056C0A7}" type="sibTrans" cxnId="{E33310C9-4A95-4819-B9B8-F5DF11EAF978}">
      <dgm:prSet/>
      <dgm:spPr/>
      <dgm:t>
        <a:bodyPr/>
        <a:lstStyle/>
        <a:p>
          <a:endParaRPr lang="en-ZA"/>
        </a:p>
      </dgm:t>
    </dgm:pt>
    <dgm:pt modelId="{1E446FE4-0353-4D10-B2F5-0DDCF6A711D0}" type="pres">
      <dgm:prSet presAssocID="{FAC90B98-D9D3-4DAD-BDBA-B8990A0BF5E2}" presName="outerComposite" presStyleCnt="0">
        <dgm:presLayoutVars>
          <dgm:chMax val="2"/>
          <dgm:animLvl val="lvl"/>
          <dgm:resizeHandles val="exact"/>
        </dgm:presLayoutVars>
      </dgm:prSet>
      <dgm:spPr/>
    </dgm:pt>
    <dgm:pt modelId="{F1B08918-B511-423E-B553-833EC83F6120}" type="pres">
      <dgm:prSet presAssocID="{FAC90B98-D9D3-4DAD-BDBA-B8990A0BF5E2}" presName="dummyMaxCanvas" presStyleCnt="0"/>
      <dgm:spPr/>
    </dgm:pt>
    <dgm:pt modelId="{B72BC56E-9C2E-44D2-9D8A-5D5217C2073B}" type="pres">
      <dgm:prSet presAssocID="{FAC90B98-D9D3-4DAD-BDBA-B8990A0BF5E2}" presName="parentComposite" presStyleCnt="0"/>
      <dgm:spPr/>
    </dgm:pt>
    <dgm:pt modelId="{D37C7932-201F-4BB7-8597-F4DB730F6FDB}" type="pres">
      <dgm:prSet presAssocID="{FAC90B98-D9D3-4DAD-BDBA-B8990A0BF5E2}" presName="parent1" presStyleLbl="alignAccFollowNode1" presStyleIdx="0" presStyleCnt="4" custScaleX="223839" custScaleY="76778" custLinFactNeighborX="-85662">
        <dgm:presLayoutVars>
          <dgm:chMax val="4"/>
        </dgm:presLayoutVars>
      </dgm:prSet>
      <dgm:spPr>
        <a:prstGeom prst="roundRect">
          <a:avLst>
            <a:gd name="adj" fmla="val 10000"/>
          </a:avLst>
        </a:prstGeom>
      </dgm:spPr>
    </dgm:pt>
    <dgm:pt modelId="{05770716-5C7C-43F9-8488-3EC83B15A271}" type="pres">
      <dgm:prSet presAssocID="{FAC90B98-D9D3-4DAD-BDBA-B8990A0BF5E2}" presName="parent2" presStyleLbl="alignAccFollowNode1" presStyleIdx="1" presStyleCnt="4" custScaleX="223839" custScaleY="76778" custLinFactNeighborX="40195">
        <dgm:presLayoutVars>
          <dgm:chMax val="4"/>
        </dgm:presLayoutVars>
      </dgm:prSet>
      <dgm:spPr>
        <a:prstGeom prst="roundRect">
          <a:avLst>
            <a:gd name="adj" fmla="val 10000"/>
          </a:avLst>
        </a:prstGeom>
      </dgm:spPr>
    </dgm:pt>
    <dgm:pt modelId="{FA02034E-AC17-4C2D-9DEF-9EED2F18CA0A}" type="pres">
      <dgm:prSet presAssocID="{FAC90B98-D9D3-4DAD-BDBA-B8990A0BF5E2}" presName="childrenComposite" presStyleCnt="0"/>
      <dgm:spPr/>
    </dgm:pt>
    <dgm:pt modelId="{3753E43C-211D-46D4-AD80-D4C61F31798A}" type="pres">
      <dgm:prSet presAssocID="{FAC90B98-D9D3-4DAD-BDBA-B8990A0BF5E2}" presName="dummyMaxCanvas_ChildArea" presStyleCnt="0"/>
      <dgm:spPr/>
    </dgm:pt>
    <dgm:pt modelId="{8B0D6781-7ADE-4DCD-8845-EC5284D3F120}" type="pres">
      <dgm:prSet presAssocID="{FAC90B98-D9D3-4DAD-BDBA-B8990A0BF5E2}" presName="fulcrum" presStyleLbl="alignAccFollowNode1" presStyleIdx="2" presStyleCnt="4"/>
      <dgm:spPr>
        <a:xfrm>
          <a:off x="735682" y="825767"/>
          <a:ext cx="145723" cy="145723"/>
        </a:xfrm>
        <a:prstGeom prst="triangle">
          <a:avLst/>
        </a:prstGeom>
        <a:solidFill>
          <a:srgbClr val="F2F2F2">
            <a:lumMod val="25000"/>
            <a:alpha val="90000"/>
          </a:srgbClr>
        </a:solidFill>
        <a:ln w="25400" cap="flat" cmpd="sng" algn="ctr">
          <a:solidFill>
            <a:srgbClr val="C3D69B">
              <a:alpha val="90000"/>
              <a:tint val="55000"/>
              <a:hueOff val="0"/>
              <a:satOff val="0"/>
              <a:lumOff val="0"/>
              <a:alphaOff val="0"/>
            </a:srgbClr>
          </a:solidFill>
          <a:prstDash val="solid"/>
        </a:ln>
        <a:effectLst/>
      </dgm:spPr>
    </dgm:pt>
    <dgm:pt modelId="{161D4E06-F657-41E5-AE75-276F9743EB77}" type="pres">
      <dgm:prSet presAssocID="{FAC90B98-D9D3-4DAD-BDBA-B8990A0BF5E2}" presName="balance_21" presStyleLbl="alignAccFollowNode1" presStyleIdx="3" presStyleCnt="4">
        <dgm:presLayoutVars>
          <dgm:bulletEnabled val="1"/>
        </dgm:presLayoutVars>
      </dgm:prSet>
      <dgm:spPr>
        <a:xfrm rot="21360000">
          <a:off x="371239" y="763323"/>
          <a:ext cx="874608" cy="61158"/>
        </a:xfrm>
        <a:prstGeom prst="rect">
          <a:avLst/>
        </a:prstGeom>
        <a:solidFill>
          <a:srgbClr val="F2F2F2">
            <a:lumMod val="25000"/>
            <a:alpha val="90000"/>
          </a:srgbClr>
        </a:solidFill>
        <a:ln w="25400" cap="flat" cmpd="sng" algn="ctr">
          <a:solidFill>
            <a:srgbClr val="C3D69B">
              <a:alpha val="90000"/>
              <a:tint val="55000"/>
              <a:hueOff val="0"/>
              <a:satOff val="0"/>
              <a:lumOff val="0"/>
              <a:alphaOff val="0"/>
            </a:srgbClr>
          </a:solidFill>
          <a:prstDash val="solid"/>
        </a:ln>
        <a:effectLst/>
      </dgm:spPr>
    </dgm:pt>
    <dgm:pt modelId="{FBCBD1B4-B381-4407-B147-D564262222AA}" type="pres">
      <dgm:prSet presAssocID="{FAC90B98-D9D3-4DAD-BDBA-B8990A0BF5E2}" presName="left_21_1" presStyleLbl="node1" presStyleIdx="0" presStyleCnt="3">
        <dgm:presLayoutVars>
          <dgm:bulletEnabled val="1"/>
        </dgm:presLayoutVars>
      </dgm:prSet>
      <dgm:spPr>
        <a:prstGeom prst="roundRect">
          <a:avLst/>
        </a:prstGeom>
      </dgm:spPr>
    </dgm:pt>
    <dgm:pt modelId="{47F9742C-8F22-43D9-99D5-48E27D171BD7}" type="pres">
      <dgm:prSet presAssocID="{FAC90B98-D9D3-4DAD-BDBA-B8990A0BF5E2}" presName="left_21_2" presStyleLbl="node1" presStyleIdx="1" presStyleCnt="3">
        <dgm:presLayoutVars>
          <dgm:bulletEnabled val="1"/>
        </dgm:presLayoutVars>
      </dgm:prSet>
      <dgm:spPr>
        <a:prstGeom prst="roundRect">
          <a:avLst/>
        </a:prstGeom>
      </dgm:spPr>
    </dgm:pt>
    <dgm:pt modelId="{633D4ADC-EC46-4714-86C6-9C24BCCBB36C}" type="pres">
      <dgm:prSet presAssocID="{FAC90B98-D9D3-4DAD-BDBA-B8990A0BF5E2}" presName="right_21_1" presStyleLbl="node1" presStyleIdx="2" presStyleCnt="3">
        <dgm:presLayoutVars>
          <dgm:bulletEnabled val="1"/>
        </dgm:presLayoutVars>
      </dgm:prSet>
      <dgm:spPr>
        <a:prstGeom prst="roundRect">
          <a:avLst/>
        </a:prstGeom>
      </dgm:spPr>
    </dgm:pt>
  </dgm:ptLst>
  <dgm:cxnLst>
    <dgm:cxn modelId="{9FB99C2A-FC17-4BD5-8041-EECEFBC322BD}" type="presOf" srcId="{A8692EFB-8D89-4CAA-9B9D-F188F864D12A}" destId="{47F9742C-8F22-43D9-99D5-48E27D171BD7}" srcOrd="0" destOrd="0" presId="urn:microsoft.com/office/officeart/2005/8/layout/balance1"/>
    <dgm:cxn modelId="{C070AF2E-EBBB-4BB8-9119-A765CFBC4EEC}" srcId="{FAC90B98-D9D3-4DAD-BDBA-B8990A0BF5E2}" destId="{33AC29F3-A46A-4DB5-9A57-AEDC24E9AD3C}" srcOrd="1" destOrd="0" parTransId="{08507D4E-5AFD-4E8B-85E6-0E5D322FB6E4}" sibTransId="{C2628652-3226-49F1-AD51-A2D9BF631118}"/>
    <dgm:cxn modelId="{DD379960-F4C3-4415-A081-A062B48E7535}" type="presOf" srcId="{E5B86E06-716C-4CCE-ABC4-6B925390E901}" destId="{D37C7932-201F-4BB7-8597-F4DB730F6FDB}" srcOrd="0" destOrd="0" presId="urn:microsoft.com/office/officeart/2005/8/layout/balance1"/>
    <dgm:cxn modelId="{97FC684B-5BB0-448B-9042-E7B3F4508EFA}" type="presOf" srcId="{FAC90B98-D9D3-4DAD-BDBA-B8990A0BF5E2}" destId="{1E446FE4-0353-4D10-B2F5-0DDCF6A711D0}" srcOrd="0" destOrd="0" presId="urn:microsoft.com/office/officeart/2005/8/layout/balance1"/>
    <dgm:cxn modelId="{B71DF451-937A-4AE2-8863-AAEC1ADBBB39}" type="presOf" srcId="{F437D5E5-12AD-48DB-AE1E-79AA4A057515}" destId="{FBCBD1B4-B381-4407-B147-D564262222AA}" srcOrd="0" destOrd="0" presId="urn:microsoft.com/office/officeart/2005/8/layout/balance1"/>
    <dgm:cxn modelId="{43E04D9A-5AB9-4AC9-B810-BCC8BCAB7F6F}" srcId="{E5B86E06-716C-4CCE-ABC4-6B925390E901}" destId="{F437D5E5-12AD-48DB-AE1E-79AA4A057515}" srcOrd="0" destOrd="0" parTransId="{618CC36A-968D-4762-B863-6E4CE0371E48}" sibTransId="{68394E44-F10C-4B89-9AFA-7A0FD2AF90F9}"/>
    <dgm:cxn modelId="{4D1332BA-385D-4550-8ABB-DEC707B9A293}" srcId="{E5B86E06-716C-4CCE-ABC4-6B925390E901}" destId="{A8692EFB-8D89-4CAA-9B9D-F188F864D12A}" srcOrd="1" destOrd="0" parTransId="{DFC8C567-3ECA-4B4D-AB20-69BFE3855746}" sibTransId="{FC78F8C0-25C4-4E70-A670-266CA5826E64}"/>
    <dgm:cxn modelId="{E33310C9-4A95-4819-B9B8-F5DF11EAF978}" srcId="{33AC29F3-A46A-4DB5-9A57-AEDC24E9AD3C}" destId="{27DFD1C1-081C-4B79-AAF2-CADF208E2D79}" srcOrd="0" destOrd="0" parTransId="{A9EEA1B3-9E0E-4DE8-9CB0-EC4C2141CFB1}" sibTransId="{8486FD67-DDC3-47FA-A879-89956056C0A7}"/>
    <dgm:cxn modelId="{0603B4EB-10A7-4063-88EC-07B4A9AAEAC1}" srcId="{FAC90B98-D9D3-4DAD-BDBA-B8990A0BF5E2}" destId="{E5B86E06-716C-4CCE-ABC4-6B925390E901}" srcOrd="0" destOrd="0" parTransId="{4E111935-AD38-41A5-A5D7-11C02C1C1070}" sibTransId="{9197A02B-E628-4476-9987-F710590C8B88}"/>
    <dgm:cxn modelId="{9EFB0BF4-9097-4241-83D3-37A2588B7746}" type="presOf" srcId="{27DFD1C1-081C-4B79-AAF2-CADF208E2D79}" destId="{633D4ADC-EC46-4714-86C6-9C24BCCBB36C}" srcOrd="0" destOrd="0" presId="urn:microsoft.com/office/officeart/2005/8/layout/balance1"/>
    <dgm:cxn modelId="{9F80C7FC-90F1-4300-BF62-7FBC3937E601}" type="presOf" srcId="{33AC29F3-A46A-4DB5-9A57-AEDC24E9AD3C}" destId="{05770716-5C7C-43F9-8488-3EC83B15A271}" srcOrd="0" destOrd="0" presId="urn:microsoft.com/office/officeart/2005/8/layout/balance1"/>
    <dgm:cxn modelId="{5EF673D5-B305-44B7-ACB8-E3AD8BCB4DB4}" type="presParOf" srcId="{1E446FE4-0353-4D10-B2F5-0DDCF6A711D0}" destId="{F1B08918-B511-423E-B553-833EC83F6120}" srcOrd="0" destOrd="0" presId="urn:microsoft.com/office/officeart/2005/8/layout/balance1"/>
    <dgm:cxn modelId="{CE083C37-931F-4428-93EC-32EE82C22614}" type="presParOf" srcId="{1E446FE4-0353-4D10-B2F5-0DDCF6A711D0}" destId="{B72BC56E-9C2E-44D2-9D8A-5D5217C2073B}" srcOrd="1" destOrd="0" presId="urn:microsoft.com/office/officeart/2005/8/layout/balance1"/>
    <dgm:cxn modelId="{6F488DF6-7F71-454B-B4A7-A0D101AA2BE2}" type="presParOf" srcId="{B72BC56E-9C2E-44D2-9D8A-5D5217C2073B}" destId="{D37C7932-201F-4BB7-8597-F4DB730F6FDB}" srcOrd="0" destOrd="0" presId="urn:microsoft.com/office/officeart/2005/8/layout/balance1"/>
    <dgm:cxn modelId="{1EB2EEBB-36A5-4AA1-8BCB-D947B8E3DF42}" type="presParOf" srcId="{B72BC56E-9C2E-44D2-9D8A-5D5217C2073B}" destId="{05770716-5C7C-43F9-8488-3EC83B15A271}" srcOrd="1" destOrd="0" presId="urn:microsoft.com/office/officeart/2005/8/layout/balance1"/>
    <dgm:cxn modelId="{1C5B1239-E3CA-463F-ACE6-8904EFCB27A3}" type="presParOf" srcId="{1E446FE4-0353-4D10-B2F5-0DDCF6A711D0}" destId="{FA02034E-AC17-4C2D-9DEF-9EED2F18CA0A}" srcOrd="2" destOrd="0" presId="urn:microsoft.com/office/officeart/2005/8/layout/balance1"/>
    <dgm:cxn modelId="{FAA6B589-1B72-4C48-847A-C83772B7FB61}" type="presParOf" srcId="{FA02034E-AC17-4C2D-9DEF-9EED2F18CA0A}" destId="{3753E43C-211D-46D4-AD80-D4C61F31798A}" srcOrd="0" destOrd="0" presId="urn:microsoft.com/office/officeart/2005/8/layout/balance1"/>
    <dgm:cxn modelId="{0FF9B2F4-23B3-4E5B-9BFF-F88234888C19}" type="presParOf" srcId="{FA02034E-AC17-4C2D-9DEF-9EED2F18CA0A}" destId="{8B0D6781-7ADE-4DCD-8845-EC5284D3F120}" srcOrd="1" destOrd="0" presId="urn:microsoft.com/office/officeart/2005/8/layout/balance1"/>
    <dgm:cxn modelId="{304CA21D-372A-4516-8A6A-C6C2C41FB3C9}" type="presParOf" srcId="{FA02034E-AC17-4C2D-9DEF-9EED2F18CA0A}" destId="{161D4E06-F657-41E5-AE75-276F9743EB77}" srcOrd="2" destOrd="0" presId="urn:microsoft.com/office/officeart/2005/8/layout/balance1"/>
    <dgm:cxn modelId="{01AC4AD8-017E-49C6-B66F-FA590343C74E}" type="presParOf" srcId="{FA02034E-AC17-4C2D-9DEF-9EED2F18CA0A}" destId="{FBCBD1B4-B381-4407-B147-D564262222AA}" srcOrd="3" destOrd="0" presId="urn:microsoft.com/office/officeart/2005/8/layout/balance1"/>
    <dgm:cxn modelId="{79F598B6-AEC0-4B7B-97AD-9CAC1CB0F171}" type="presParOf" srcId="{FA02034E-AC17-4C2D-9DEF-9EED2F18CA0A}" destId="{47F9742C-8F22-43D9-99D5-48E27D171BD7}" srcOrd="4" destOrd="0" presId="urn:microsoft.com/office/officeart/2005/8/layout/balance1"/>
    <dgm:cxn modelId="{D6304DCD-9E3A-45B6-90FF-59439EEBE10C}" type="presParOf" srcId="{FA02034E-AC17-4C2D-9DEF-9EED2F18CA0A}" destId="{633D4ADC-EC46-4714-86C6-9C24BCCBB36C}"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C7932-201F-4BB7-8597-F4DB730F6FDB}">
      <dsp:nvSpPr>
        <dsp:cNvPr id="0" name=""/>
        <dsp:cNvSpPr/>
      </dsp:nvSpPr>
      <dsp:spPr>
        <a:xfrm>
          <a:off x="0" y="22559"/>
          <a:ext cx="782847" cy="149178"/>
        </a:xfrm>
        <a:prstGeom prst="roundRect">
          <a:avLst>
            <a:gd name="adj" fmla="val 10000"/>
          </a:avLst>
        </a:prstGeom>
        <a:noFill/>
        <a:ln w="25400" cap="flat" cmpd="sng" algn="ctr">
          <a:solidFill>
            <a:schemeClr val="accent1">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b="1" kern="1200" dirty="0">
              <a:solidFill>
                <a:sysClr val="windowText" lastClr="000000">
                  <a:hueOff val="0"/>
                  <a:satOff val="0"/>
                  <a:lumOff val="0"/>
                  <a:alphaOff val="0"/>
                </a:sysClr>
              </a:solidFill>
              <a:latin typeface="Calibri"/>
              <a:ea typeface="+mn-ea"/>
              <a:cs typeface="+mn-cs"/>
            </a:rPr>
            <a:t>Strengths</a:t>
          </a:r>
        </a:p>
      </dsp:txBody>
      <dsp:txXfrm>
        <a:off x="4369" y="26928"/>
        <a:ext cx="774109" cy="140440"/>
      </dsp:txXfrm>
    </dsp:sp>
    <dsp:sp modelId="{05770716-5C7C-43F9-8488-3EC83B15A271}">
      <dsp:nvSpPr>
        <dsp:cNvPr id="0" name=""/>
        <dsp:cNvSpPr/>
      </dsp:nvSpPr>
      <dsp:spPr>
        <a:xfrm>
          <a:off x="810284" y="22559"/>
          <a:ext cx="782847" cy="149178"/>
        </a:xfrm>
        <a:prstGeom prst="roundRect">
          <a:avLst>
            <a:gd name="adj" fmla="val 10000"/>
          </a:avLst>
        </a:prstGeom>
        <a:noFill/>
        <a:ln w="25400" cap="flat" cmpd="sng" algn="ctr">
          <a:solidFill>
            <a:schemeClr val="accent1">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b="1" kern="1200" dirty="0">
              <a:solidFill>
                <a:sysClr val="windowText" lastClr="000000">
                  <a:hueOff val="0"/>
                  <a:satOff val="0"/>
                  <a:lumOff val="0"/>
                  <a:alphaOff val="0"/>
                </a:sysClr>
              </a:solidFill>
              <a:latin typeface="Calibri"/>
              <a:ea typeface="+mn-ea"/>
              <a:cs typeface="+mn-cs"/>
            </a:rPr>
            <a:t>Potentials</a:t>
          </a:r>
        </a:p>
      </dsp:txBody>
      <dsp:txXfrm>
        <a:off x="814653" y="26928"/>
        <a:ext cx="774109" cy="140440"/>
      </dsp:txXfrm>
    </dsp:sp>
    <dsp:sp modelId="{8B0D6781-7ADE-4DCD-8845-EC5284D3F120}">
      <dsp:nvSpPr>
        <dsp:cNvPr id="0" name=""/>
        <dsp:cNvSpPr/>
      </dsp:nvSpPr>
      <dsp:spPr>
        <a:xfrm>
          <a:off x="735682" y="825767"/>
          <a:ext cx="145723" cy="145723"/>
        </a:xfrm>
        <a:prstGeom prst="triangle">
          <a:avLst/>
        </a:prstGeom>
        <a:solidFill>
          <a:srgbClr val="F2F2F2">
            <a:lumMod val="25000"/>
            <a:alpha val="90000"/>
          </a:srgbClr>
        </a:solidFill>
        <a:ln w="25400" cap="flat" cmpd="sng" algn="ctr">
          <a:solidFill>
            <a:srgbClr val="C3D69B">
              <a:alpha val="90000"/>
              <a:tint val="55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61D4E06-F657-41E5-AE75-276F9743EB77}">
      <dsp:nvSpPr>
        <dsp:cNvPr id="0" name=""/>
        <dsp:cNvSpPr/>
      </dsp:nvSpPr>
      <dsp:spPr>
        <a:xfrm rot="21360000">
          <a:off x="371239" y="763323"/>
          <a:ext cx="874608" cy="61158"/>
        </a:xfrm>
        <a:prstGeom prst="rect">
          <a:avLst/>
        </a:prstGeom>
        <a:solidFill>
          <a:srgbClr val="F2F2F2">
            <a:lumMod val="25000"/>
            <a:alpha val="90000"/>
          </a:srgbClr>
        </a:solidFill>
        <a:ln w="25400" cap="flat" cmpd="sng" algn="ctr">
          <a:solidFill>
            <a:srgbClr val="C3D69B">
              <a:alpha val="90000"/>
              <a:tint val="55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BCBD1B4-B381-4407-B147-D564262222AA}">
      <dsp:nvSpPr>
        <dsp:cNvPr id="0" name=""/>
        <dsp:cNvSpPr/>
      </dsp:nvSpPr>
      <dsp:spPr>
        <a:xfrm rot="21360000">
          <a:off x="366238" y="517420"/>
          <a:ext cx="360006" cy="255298"/>
        </a:xfrm>
        <a:prstGeom prst="roundRect">
          <a:avLst/>
        </a:prstGeom>
        <a:solidFill>
          <a:schemeClr val="accent5">
            <a:lumMod val="60000"/>
            <a:lumOff val="40000"/>
          </a:schemeClr>
        </a:solidFill>
        <a:ln w="25400" cap="flat" cmpd="sng" algn="ctr">
          <a:solidFill>
            <a:schemeClr val="accent4">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ZA" sz="500" kern="1200" dirty="0">
              <a:solidFill>
                <a:sysClr val="window" lastClr="FFFFFF"/>
              </a:solidFill>
              <a:latin typeface="Calibri"/>
              <a:ea typeface="+mn-ea"/>
              <a:cs typeface="+mn-cs"/>
            </a:rPr>
            <a:t>Process</a:t>
          </a:r>
        </a:p>
      </dsp:txBody>
      <dsp:txXfrm>
        <a:off x="378701" y="529883"/>
        <a:ext cx="335080" cy="230372"/>
      </dsp:txXfrm>
    </dsp:sp>
    <dsp:sp modelId="{47F9742C-8F22-43D9-99D5-48E27D171BD7}">
      <dsp:nvSpPr>
        <dsp:cNvPr id="0" name=""/>
        <dsp:cNvSpPr/>
      </dsp:nvSpPr>
      <dsp:spPr>
        <a:xfrm rot="21360000">
          <a:off x="346808" y="253175"/>
          <a:ext cx="360006" cy="255298"/>
        </a:xfrm>
        <a:prstGeom prst="roundRect">
          <a:avLst/>
        </a:prstGeom>
        <a:solidFill>
          <a:schemeClr val="accent5">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ZA" sz="500" kern="1200" dirty="0">
              <a:solidFill>
                <a:sysClr val="window" lastClr="FFFFFF"/>
              </a:solidFill>
              <a:latin typeface="Calibri"/>
              <a:ea typeface="+mn-ea"/>
              <a:cs typeface="+mn-cs"/>
            </a:rPr>
            <a:t>Employees</a:t>
          </a:r>
        </a:p>
      </dsp:txBody>
      <dsp:txXfrm>
        <a:off x="359271" y="265638"/>
        <a:ext cx="335080" cy="230372"/>
      </dsp:txXfrm>
    </dsp:sp>
    <dsp:sp modelId="{633D4ADC-EC46-4714-86C6-9C24BCCBB36C}">
      <dsp:nvSpPr>
        <dsp:cNvPr id="0" name=""/>
        <dsp:cNvSpPr/>
      </dsp:nvSpPr>
      <dsp:spPr>
        <a:xfrm rot="21360000">
          <a:off x="866555" y="482447"/>
          <a:ext cx="360006" cy="255298"/>
        </a:xfrm>
        <a:prstGeom prst="roundRect">
          <a:avLst/>
        </a:prstGeom>
        <a:solidFill>
          <a:schemeClr val="accent5">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ZA" sz="500" kern="1200" dirty="0">
              <a:solidFill>
                <a:sysClr val="window" lastClr="FFFFFF"/>
              </a:solidFill>
              <a:latin typeface="Calibri"/>
              <a:ea typeface="+mn-ea"/>
              <a:cs typeface="+mn-cs"/>
            </a:rPr>
            <a:t>Costing</a:t>
          </a:r>
        </a:p>
      </dsp:txBody>
      <dsp:txXfrm>
        <a:off x="879018" y="494910"/>
        <a:ext cx="335080" cy="23037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0.20332</cdr:x>
      <cdr:y>0.63176</cdr:y>
    </cdr:from>
    <cdr:to>
      <cdr:x>0.27593</cdr:x>
      <cdr:y>0.72949</cdr:y>
    </cdr:to>
    <cdr:sp macro="" textlink="">
      <cdr:nvSpPr>
        <cdr:cNvPr id="2" name="TextBox 1">
          <a:extLst xmlns:a="http://schemas.openxmlformats.org/drawingml/2006/main">
            <a:ext uri="{FF2B5EF4-FFF2-40B4-BE49-F238E27FC236}">
              <a16:creationId xmlns:a16="http://schemas.microsoft.com/office/drawing/2014/main" id="{078006B2-4315-4B97-921B-866696037F3A}"/>
            </a:ext>
          </a:extLst>
        </cdr:cNvPr>
        <cdr:cNvSpPr txBox="1"/>
      </cdr:nvSpPr>
      <cdr:spPr>
        <a:xfrm xmlns:a="http://schemas.openxmlformats.org/drawingml/2006/main">
          <a:off x="933449" y="1724025"/>
          <a:ext cx="33337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050" b="1"/>
        </a:p>
      </cdr:txBody>
    </cdr:sp>
  </cdr:relSizeAnchor>
  <cdr:relSizeAnchor xmlns:cdr="http://schemas.openxmlformats.org/drawingml/2006/chartDrawing">
    <cdr:from>
      <cdr:x>0.139</cdr:x>
      <cdr:y>0.55497</cdr:y>
    </cdr:from>
    <cdr:to>
      <cdr:x>0.19295</cdr:x>
      <cdr:y>0.63525</cdr:y>
    </cdr:to>
    <cdr:sp macro="" textlink="">
      <cdr:nvSpPr>
        <cdr:cNvPr id="3" name="TextBox 2">
          <a:extLst xmlns:a="http://schemas.openxmlformats.org/drawingml/2006/main">
            <a:ext uri="{FF2B5EF4-FFF2-40B4-BE49-F238E27FC236}">
              <a16:creationId xmlns:a16="http://schemas.microsoft.com/office/drawing/2014/main" id="{4DAB7AB9-D498-4AD6-9652-0D390E5B4A05}"/>
            </a:ext>
          </a:extLst>
        </cdr:cNvPr>
        <cdr:cNvSpPr txBox="1"/>
      </cdr:nvSpPr>
      <cdr:spPr>
        <a:xfrm xmlns:a="http://schemas.openxmlformats.org/drawingml/2006/main">
          <a:off x="638175" y="1514475"/>
          <a:ext cx="2476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9375A151-0937-4ED4-8DE2-446F26962BC2}" type="datetimeFigureOut">
              <a:rPr lang="en-ZA" smtClean="0"/>
              <a:t>2022/03/29</a:t>
            </a:fld>
            <a:endParaRPr lang="en-ZA"/>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EE7F15EF-8237-4E39-96E8-3BB6C3C9B2A1}" type="slidenum">
              <a:rPr lang="en-ZA" smtClean="0"/>
              <a:t>‹#›</a:t>
            </a:fld>
            <a:endParaRPr lang="en-ZA"/>
          </a:p>
        </p:txBody>
      </p:sp>
    </p:spTree>
    <p:extLst>
      <p:ext uri="{BB962C8B-B14F-4D97-AF65-F5344CB8AC3E}">
        <p14:creationId xmlns:p14="http://schemas.microsoft.com/office/powerpoint/2010/main" val="1048448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p:cNvSpPr txBox="1"/>
          <p:nvPr userDrawn="1"/>
        </p:nvSpPr>
        <p:spPr>
          <a:xfrm>
            <a:off x="3038323" y="332657"/>
            <a:ext cx="184730" cy="646331"/>
          </a:xfrm>
          <a:prstGeom prst="rect">
            <a:avLst/>
          </a:prstGeom>
          <a:noFill/>
        </p:spPr>
        <p:txBody>
          <a:bodyPr wrap="none" rtlCol="0">
            <a:spAutoFit/>
          </a:bodyPr>
          <a:lstStyle/>
          <a:p>
            <a:endParaRPr lang="en-ZA"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76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46E177-20D6-4D3B-BB3B-00BE52236B9B}"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9120D-CA9A-424F-A4E8-9DD22D0D2356}" type="slidenum">
              <a:rPr lang="en-US" smtClean="0"/>
              <a:t>‹#›</a:t>
            </a:fld>
            <a:endParaRPr lang="en-US"/>
          </a:p>
        </p:txBody>
      </p:sp>
    </p:spTree>
    <p:extLst>
      <p:ext uri="{BB962C8B-B14F-4D97-AF65-F5344CB8AC3E}">
        <p14:creationId xmlns:p14="http://schemas.microsoft.com/office/powerpoint/2010/main" val="190584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46E177-20D6-4D3B-BB3B-00BE52236B9B}"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9120D-CA9A-424F-A4E8-9DD22D0D2356}" type="slidenum">
              <a:rPr lang="en-US" smtClean="0"/>
              <a:t>‹#›</a:t>
            </a:fld>
            <a:endParaRPr lang="en-US"/>
          </a:p>
        </p:txBody>
      </p:sp>
    </p:spTree>
    <p:extLst>
      <p:ext uri="{BB962C8B-B14F-4D97-AF65-F5344CB8AC3E}">
        <p14:creationId xmlns:p14="http://schemas.microsoft.com/office/powerpoint/2010/main" val="3970343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F390F034-FBA9-4E4D-99D6-7DF541582D2E}" type="datetimeFigureOut">
              <a:rPr lang="en-ZA">
                <a:solidFill>
                  <a:prstClr val="black">
                    <a:tint val="75000"/>
                  </a:prstClr>
                </a:solidFill>
              </a:rPr>
              <a:pPr>
                <a:defRPr/>
              </a:pPr>
              <a:t>2022/03/29</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330798-F94E-4B24-9FB1-E93A0490736A}" type="slidenum">
              <a:rPr lang="en-ZA" altLang="en-US"/>
              <a:pPr>
                <a:defRPr/>
              </a:pPr>
              <a:t>‹#›</a:t>
            </a:fld>
            <a:endParaRPr lang="en-ZA" altLang="en-US"/>
          </a:p>
        </p:txBody>
      </p:sp>
      <p:grpSp>
        <p:nvGrpSpPr>
          <p:cNvPr id="7" name="Group 6"/>
          <p:cNvGrpSpPr/>
          <p:nvPr userDrawn="1"/>
        </p:nvGrpSpPr>
        <p:grpSpPr>
          <a:xfrm>
            <a:off x="401234" y="6428356"/>
            <a:ext cx="9415306" cy="391871"/>
            <a:chOff x="401234" y="6428346"/>
            <a:chExt cx="9415306" cy="391871"/>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234" y="6624274"/>
              <a:ext cx="8008150" cy="117094"/>
            </a:xfrm>
            <a:prstGeom prst="rect">
              <a:avLst/>
            </a:prstGeom>
          </p:spPr>
        </p:pic>
        <p:grpSp>
          <p:nvGrpSpPr>
            <p:cNvPr id="9" name="Group 8"/>
            <p:cNvGrpSpPr/>
            <p:nvPr userDrawn="1"/>
          </p:nvGrpSpPr>
          <p:grpSpPr>
            <a:xfrm>
              <a:off x="8481392" y="6428346"/>
              <a:ext cx="1335148" cy="391871"/>
              <a:chOff x="17452" y="5929224"/>
              <a:chExt cx="1983220" cy="582083"/>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52" y="5929224"/>
                <a:ext cx="1047116" cy="58208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576" y="5949102"/>
                <a:ext cx="864096" cy="516256"/>
              </a:xfrm>
              <a:prstGeom prst="rect">
                <a:avLst/>
              </a:prstGeom>
            </p:spPr>
          </p:pic>
        </p:gr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585" y="825100"/>
            <a:ext cx="9578983" cy="45719"/>
          </a:xfrm>
          <a:prstGeom prst="rect">
            <a:avLst/>
          </a:prstGeom>
        </p:spPr>
      </p:pic>
    </p:spTree>
    <p:extLst>
      <p:ext uri="{BB962C8B-B14F-4D97-AF65-F5344CB8AC3E}">
        <p14:creationId xmlns:p14="http://schemas.microsoft.com/office/powerpoint/2010/main" val="3259104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elfolie">
    <p:spTree>
      <p:nvGrpSpPr>
        <p:cNvPr id="1" name=""/>
        <p:cNvGrpSpPr/>
        <p:nvPr/>
      </p:nvGrpSpPr>
      <p:grpSpPr>
        <a:xfrm>
          <a:off x="0" y="0"/>
          <a:ext cx="0" cy="0"/>
          <a:chOff x="0" y="0"/>
          <a:chExt cx="0" cy="0"/>
        </a:xfrm>
      </p:grpSpPr>
      <p:pic>
        <p:nvPicPr>
          <p:cNvPr id="26" name="Bild 25"/>
          <p:cNvPicPr>
            <a:picLocks noChangeAspect="1"/>
          </p:cNvPicPr>
          <p:nvPr userDrawn="1"/>
        </p:nvPicPr>
        <p:blipFill rotWithShape="1">
          <a:blip r:embed="rId4">
            <a:extLst>
              <a:ext uri="{28A0092B-C50C-407E-A947-70E740481C1C}">
                <a14:useLocalDpi xmlns:a14="http://schemas.microsoft.com/office/drawing/2010/main"/>
              </a:ext>
            </a:extLst>
          </a:blip>
          <a:srcRect t="17109"/>
          <a:stretch/>
        </p:blipFill>
        <p:spPr>
          <a:xfrm>
            <a:off x="1" y="2104426"/>
            <a:ext cx="9916914" cy="3743076"/>
          </a:xfrm>
          <a:prstGeom prst="rect">
            <a:avLst/>
          </a:prstGeom>
        </p:spPr>
      </p:pic>
      <p:sp>
        <p:nvSpPr>
          <p:cNvPr id="21" name="Rechteck 25"/>
          <p:cNvSpPr/>
          <p:nvPr userDrawn="1"/>
        </p:nvSpPr>
        <p:spPr bwMode="auto">
          <a:xfrm>
            <a:off x="-16252" y="10594"/>
            <a:ext cx="9948163" cy="6864841"/>
          </a:xfrm>
          <a:custGeom>
            <a:avLst/>
            <a:gdLst>
              <a:gd name="connsiteX0" fmla="*/ 9083040 w 9972668"/>
              <a:gd name="connsiteY0" fmla="*/ 4874676 h 6924674"/>
              <a:gd name="connsiteX1" fmla="*/ 9928860 w 9972668"/>
              <a:gd name="connsiteY1" fmla="*/ 4874676 h 6924674"/>
              <a:gd name="connsiteX2" fmla="*/ 9928860 w 9972668"/>
              <a:gd name="connsiteY2" fmla="*/ 6924674 h 6924674"/>
              <a:gd name="connsiteX3" fmla="*/ 9921239 w 9972668"/>
              <a:gd name="connsiteY3" fmla="*/ 6924674 h 6924674"/>
              <a:gd name="connsiteX4" fmla="*/ 9083040 w 9972668"/>
              <a:gd name="connsiteY4" fmla="*/ 6924674 h 6924674"/>
              <a:gd name="connsiteX5" fmla="*/ 6776166 w 9972668"/>
              <a:gd name="connsiteY5" fmla="*/ 6924674 h 6924674"/>
              <a:gd name="connsiteX6" fmla="*/ 5825556 w 9972668"/>
              <a:gd name="connsiteY6" fmla="*/ 6924674 h 6924674"/>
              <a:gd name="connsiteX7" fmla="*/ 5825555 w 9972668"/>
              <a:gd name="connsiteY7" fmla="*/ 6924674 h 6924674"/>
              <a:gd name="connsiteX8" fmla="*/ 0 w 9972668"/>
              <a:gd name="connsiteY8" fmla="*/ 6924674 h 6924674"/>
              <a:gd name="connsiteX9" fmla="*/ 0 w 9972668"/>
              <a:gd name="connsiteY9" fmla="*/ 4878161 h 6924674"/>
              <a:gd name="connsiteX10" fmla="*/ 5825556 w 9972668"/>
              <a:gd name="connsiteY10" fmla="*/ 4878161 h 6924674"/>
              <a:gd name="connsiteX11" fmla="*/ 5825556 w 9972668"/>
              <a:gd name="connsiteY11" fmla="*/ 5804668 h 6924674"/>
              <a:gd name="connsiteX12" fmla="*/ 6776166 w 9972668"/>
              <a:gd name="connsiteY12" fmla="*/ 5804668 h 6924674"/>
              <a:gd name="connsiteX13" fmla="*/ 6776166 w 9972668"/>
              <a:gd name="connsiteY13" fmla="*/ 4878176 h 6924674"/>
              <a:gd name="connsiteX14" fmla="*/ 9083040 w 9972668"/>
              <a:gd name="connsiteY14" fmla="*/ 4878176 h 6924674"/>
              <a:gd name="connsiteX15" fmla="*/ 9083040 w 9972668"/>
              <a:gd name="connsiteY15" fmla="*/ 4874676 h 6924674"/>
              <a:gd name="connsiteX16" fmla="*/ 7619 w 9972668"/>
              <a:gd name="connsiteY16" fmla="*/ 0 h 6924674"/>
              <a:gd name="connsiteX17" fmla="*/ 9928860 w 9972668"/>
              <a:gd name="connsiteY17" fmla="*/ 0 h 6924674"/>
              <a:gd name="connsiteX18" fmla="*/ 9972668 w 9972668"/>
              <a:gd name="connsiteY18" fmla="*/ 1693003 h 6924674"/>
              <a:gd name="connsiteX19" fmla="*/ 7619 w 9972668"/>
              <a:gd name="connsiteY19" fmla="*/ 2054310 h 6924674"/>
              <a:gd name="connsiteX20" fmla="*/ 7619 w 9972668"/>
              <a:gd name="connsiteY20" fmla="*/ 0 h 6924674"/>
              <a:gd name="connsiteX0" fmla="*/ 9083040 w 9928860"/>
              <a:gd name="connsiteY0" fmla="*/ 4874676 h 6924674"/>
              <a:gd name="connsiteX1" fmla="*/ 9928860 w 9928860"/>
              <a:gd name="connsiteY1" fmla="*/ 4874676 h 6924674"/>
              <a:gd name="connsiteX2" fmla="*/ 9928860 w 9928860"/>
              <a:gd name="connsiteY2" fmla="*/ 6924674 h 6924674"/>
              <a:gd name="connsiteX3" fmla="*/ 9921239 w 9928860"/>
              <a:gd name="connsiteY3" fmla="*/ 6924674 h 6924674"/>
              <a:gd name="connsiteX4" fmla="*/ 9083040 w 9928860"/>
              <a:gd name="connsiteY4" fmla="*/ 6924674 h 6924674"/>
              <a:gd name="connsiteX5" fmla="*/ 6776166 w 9928860"/>
              <a:gd name="connsiteY5" fmla="*/ 6924674 h 6924674"/>
              <a:gd name="connsiteX6" fmla="*/ 5825556 w 9928860"/>
              <a:gd name="connsiteY6" fmla="*/ 6924674 h 6924674"/>
              <a:gd name="connsiteX7" fmla="*/ 5825555 w 9928860"/>
              <a:gd name="connsiteY7" fmla="*/ 6924674 h 6924674"/>
              <a:gd name="connsiteX8" fmla="*/ 0 w 9928860"/>
              <a:gd name="connsiteY8" fmla="*/ 6924674 h 6924674"/>
              <a:gd name="connsiteX9" fmla="*/ 0 w 9928860"/>
              <a:gd name="connsiteY9" fmla="*/ 4878161 h 6924674"/>
              <a:gd name="connsiteX10" fmla="*/ 5825556 w 9928860"/>
              <a:gd name="connsiteY10" fmla="*/ 4878161 h 6924674"/>
              <a:gd name="connsiteX11" fmla="*/ 5825556 w 9928860"/>
              <a:gd name="connsiteY11" fmla="*/ 5804668 h 6924674"/>
              <a:gd name="connsiteX12" fmla="*/ 6776166 w 9928860"/>
              <a:gd name="connsiteY12" fmla="*/ 5804668 h 6924674"/>
              <a:gd name="connsiteX13" fmla="*/ 6776166 w 9928860"/>
              <a:gd name="connsiteY13" fmla="*/ 4878176 h 6924674"/>
              <a:gd name="connsiteX14" fmla="*/ 9083040 w 9928860"/>
              <a:gd name="connsiteY14" fmla="*/ 4878176 h 6924674"/>
              <a:gd name="connsiteX15" fmla="*/ 9083040 w 9928860"/>
              <a:gd name="connsiteY15" fmla="*/ 4874676 h 6924674"/>
              <a:gd name="connsiteX16" fmla="*/ 7619 w 9928860"/>
              <a:gd name="connsiteY16" fmla="*/ 0 h 6924674"/>
              <a:gd name="connsiteX17" fmla="*/ 9928860 w 9928860"/>
              <a:gd name="connsiteY17" fmla="*/ 0 h 6924674"/>
              <a:gd name="connsiteX18" fmla="*/ 9928860 w 9928860"/>
              <a:gd name="connsiteY18" fmla="*/ 2087156 h 6924674"/>
              <a:gd name="connsiteX19" fmla="*/ 7619 w 9928860"/>
              <a:gd name="connsiteY19" fmla="*/ 2054310 h 6924674"/>
              <a:gd name="connsiteX20" fmla="*/ 7619 w 9928860"/>
              <a:gd name="connsiteY20" fmla="*/ 0 h 6924674"/>
              <a:gd name="connsiteX0" fmla="*/ 9083040 w 9928860"/>
              <a:gd name="connsiteY0" fmla="*/ 4874676 h 6924674"/>
              <a:gd name="connsiteX1" fmla="*/ 9928860 w 9928860"/>
              <a:gd name="connsiteY1" fmla="*/ 4874676 h 6924674"/>
              <a:gd name="connsiteX2" fmla="*/ 9928860 w 9928860"/>
              <a:gd name="connsiteY2" fmla="*/ 6924674 h 6924674"/>
              <a:gd name="connsiteX3" fmla="*/ 9921239 w 9928860"/>
              <a:gd name="connsiteY3" fmla="*/ 6924674 h 6924674"/>
              <a:gd name="connsiteX4" fmla="*/ 9083040 w 9928860"/>
              <a:gd name="connsiteY4" fmla="*/ 6924674 h 6924674"/>
              <a:gd name="connsiteX5" fmla="*/ 6776166 w 9928860"/>
              <a:gd name="connsiteY5" fmla="*/ 6924674 h 6924674"/>
              <a:gd name="connsiteX6" fmla="*/ 5825556 w 9928860"/>
              <a:gd name="connsiteY6" fmla="*/ 6924674 h 6924674"/>
              <a:gd name="connsiteX7" fmla="*/ 5825555 w 9928860"/>
              <a:gd name="connsiteY7" fmla="*/ 6924674 h 6924674"/>
              <a:gd name="connsiteX8" fmla="*/ 0 w 9928860"/>
              <a:gd name="connsiteY8" fmla="*/ 6924674 h 6924674"/>
              <a:gd name="connsiteX9" fmla="*/ 0 w 9928860"/>
              <a:gd name="connsiteY9" fmla="*/ 4878161 h 6924674"/>
              <a:gd name="connsiteX10" fmla="*/ 5825556 w 9928860"/>
              <a:gd name="connsiteY10" fmla="*/ 4878161 h 6924674"/>
              <a:gd name="connsiteX11" fmla="*/ 5825556 w 9928860"/>
              <a:gd name="connsiteY11" fmla="*/ 5804668 h 6924674"/>
              <a:gd name="connsiteX12" fmla="*/ 6776166 w 9928860"/>
              <a:gd name="connsiteY12" fmla="*/ 5804668 h 6924674"/>
              <a:gd name="connsiteX13" fmla="*/ 6776166 w 9928860"/>
              <a:gd name="connsiteY13" fmla="*/ 4878176 h 6924674"/>
              <a:gd name="connsiteX14" fmla="*/ 9083040 w 9928860"/>
              <a:gd name="connsiteY14" fmla="*/ 4878176 h 6924674"/>
              <a:gd name="connsiteX15" fmla="*/ 9083040 w 9928860"/>
              <a:gd name="connsiteY15" fmla="*/ 4874676 h 6924674"/>
              <a:gd name="connsiteX16" fmla="*/ 7619 w 9928860"/>
              <a:gd name="connsiteY16" fmla="*/ 0 h 6924674"/>
              <a:gd name="connsiteX17" fmla="*/ 9928860 w 9928860"/>
              <a:gd name="connsiteY17" fmla="*/ 0 h 6924674"/>
              <a:gd name="connsiteX18" fmla="*/ 9928860 w 9928860"/>
              <a:gd name="connsiteY18" fmla="*/ 2087156 h 6924674"/>
              <a:gd name="connsiteX19" fmla="*/ 7619 w 9928860"/>
              <a:gd name="connsiteY19" fmla="*/ 2082429 h 6924674"/>
              <a:gd name="connsiteX20" fmla="*/ 7619 w 9928860"/>
              <a:gd name="connsiteY20" fmla="*/ 0 h 6924674"/>
              <a:gd name="connsiteX0" fmla="*/ 9086659 w 9932479"/>
              <a:gd name="connsiteY0" fmla="*/ 4874676 h 6924674"/>
              <a:gd name="connsiteX1" fmla="*/ 9932479 w 9932479"/>
              <a:gd name="connsiteY1" fmla="*/ 4874676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78161 h 6924674"/>
              <a:gd name="connsiteX11" fmla="*/ 5829175 w 9932479"/>
              <a:gd name="connsiteY11" fmla="*/ 5804668 h 6924674"/>
              <a:gd name="connsiteX12" fmla="*/ 6779785 w 9932479"/>
              <a:gd name="connsiteY12" fmla="*/ 5804668 h 6924674"/>
              <a:gd name="connsiteX13" fmla="*/ 6779785 w 9932479"/>
              <a:gd name="connsiteY13" fmla="*/ 4878176 h 6924674"/>
              <a:gd name="connsiteX14" fmla="*/ 9086659 w 9932479"/>
              <a:gd name="connsiteY14" fmla="*/ 4878176 h 6924674"/>
              <a:gd name="connsiteX15" fmla="*/ 9086659 w 9932479"/>
              <a:gd name="connsiteY15" fmla="*/ 4874676 h 6924674"/>
              <a:gd name="connsiteX16" fmla="*/ 11238 w 9932479"/>
              <a:gd name="connsiteY16" fmla="*/ 0 h 6924674"/>
              <a:gd name="connsiteX17" fmla="*/ 9932479 w 9932479"/>
              <a:gd name="connsiteY17" fmla="*/ 0 h 6924674"/>
              <a:gd name="connsiteX18" fmla="*/ 9932479 w 9932479"/>
              <a:gd name="connsiteY18" fmla="*/ 2087156 h 6924674"/>
              <a:gd name="connsiteX19" fmla="*/ 11238 w 9932479"/>
              <a:gd name="connsiteY19" fmla="*/ 2082429 h 6924674"/>
              <a:gd name="connsiteX20" fmla="*/ 11238 w 9932479"/>
              <a:gd name="connsiteY20" fmla="*/ 0 h 6924674"/>
              <a:gd name="connsiteX0" fmla="*/ 9086659 w 9932479"/>
              <a:gd name="connsiteY0" fmla="*/ 4874676 h 6924674"/>
              <a:gd name="connsiteX1" fmla="*/ 9932479 w 9932479"/>
              <a:gd name="connsiteY1" fmla="*/ 4874676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04668 h 6924674"/>
              <a:gd name="connsiteX12" fmla="*/ 6779785 w 9932479"/>
              <a:gd name="connsiteY12" fmla="*/ 5804668 h 6924674"/>
              <a:gd name="connsiteX13" fmla="*/ 6779785 w 9932479"/>
              <a:gd name="connsiteY13" fmla="*/ 4878176 h 6924674"/>
              <a:gd name="connsiteX14" fmla="*/ 9086659 w 9932479"/>
              <a:gd name="connsiteY14" fmla="*/ 4878176 h 6924674"/>
              <a:gd name="connsiteX15" fmla="*/ 9086659 w 9932479"/>
              <a:gd name="connsiteY15" fmla="*/ 4874676 h 6924674"/>
              <a:gd name="connsiteX16" fmla="*/ 11238 w 9932479"/>
              <a:gd name="connsiteY16" fmla="*/ 0 h 6924674"/>
              <a:gd name="connsiteX17" fmla="*/ 9932479 w 9932479"/>
              <a:gd name="connsiteY17" fmla="*/ 0 h 6924674"/>
              <a:gd name="connsiteX18" fmla="*/ 9932479 w 9932479"/>
              <a:gd name="connsiteY18" fmla="*/ 2087156 h 6924674"/>
              <a:gd name="connsiteX19" fmla="*/ 11238 w 9932479"/>
              <a:gd name="connsiteY19" fmla="*/ 2082429 h 6924674"/>
              <a:gd name="connsiteX20" fmla="*/ 11238 w 9932479"/>
              <a:gd name="connsiteY20" fmla="*/ 0 h 6924674"/>
              <a:gd name="connsiteX0" fmla="*/ 9086659 w 9932479"/>
              <a:gd name="connsiteY0" fmla="*/ 4874676 h 6924674"/>
              <a:gd name="connsiteX1" fmla="*/ 9932479 w 9932479"/>
              <a:gd name="connsiteY1" fmla="*/ 4874676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04668 h 6924674"/>
              <a:gd name="connsiteX12" fmla="*/ 6779785 w 9932479"/>
              <a:gd name="connsiteY12" fmla="*/ 5804668 h 6924674"/>
              <a:gd name="connsiteX13" fmla="*/ 6779786 w 9932479"/>
              <a:gd name="connsiteY13" fmla="*/ 4856466 h 6924674"/>
              <a:gd name="connsiteX14" fmla="*/ 9086659 w 9932479"/>
              <a:gd name="connsiteY14" fmla="*/ 4878176 h 6924674"/>
              <a:gd name="connsiteX15" fmla="*/ 9086659 w 9932479"/>
              <a:gd name="connsiteY15" fmla="*/ 4874676 h 6924674"/>
              <a:gd name="connsiteX16" fmla="*/ 11238 w 9932479"/>
              <a:gd name="connsiteY16" fmla="*/ 0 h 6924674"/>
              <a:gd name="connsiteX17" fmla="*/ 9932479 w 9932479"/>
              <a:gd name="connsiteY17" fmla="*/ 0 h 6924674"/>
              <a:gd name="connsiteX18" fmla="*/ 9932479 w 9932479"/>
              <a:gd name="connsiteY18" fmla="*/ 2087156 h 6924674"/>
              <a:gd name="connsiteX19" fmla="*/ 11238 w 9932479"/>
              <a:gd name="connsiteY19" fmla="*/ 2082429 h 6924674"/>
              <a:gd name="connsiteX20" fmla="*/ 11238 w 9932479"/>
              <a:gd name="connsiteY20" fmla="*/ 0 h 6924674"/>
              <a:gd name="connsiteX0" fmla="*/ 9086659 w 9932479"/>
              <a:gd name="connsiteY0" fmla="*/ 4874676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04668 h 6924674"/>
              <a:gd name="connsiteX12" fmla="*/ 6779785 w 9932479"/>
              <a:gd name="connsiteY12" fmla="*/ 5804668 h 6924674"/>
              <a:gd name="connsiteX13" fmla="*/ 6779786 w 9932479"/>
              <a:gd name="connsiteY13" fmla="*/ 4856466 h 6924674"/>
              <a:gd name="connsiteX14" fmla="*/ 9086659 w 9932479"/>
              <a:gd name="connsiteY14" fmla="*/ 4878176 h 6924674"/>
              <a:gd name="connsiteX15" fmla="*/ 9086659 w 9932479"/>
              <a:gd name="connsiteY15" fmla="*/ 4874676 h 6924674"/>
              <a:gd name="connsiteX16" fmla="*/ 11238 w 9932479"/>
              <a:gd name="connsiteY16" fmla="*/ 0 h 6924674"/>
              <a:gd name="connsiteX17" fmla="*/ 9932479 w 9932479"/>
              <a:gd name="connsiteY17" fmla="*/ 0 h 6924674"/>
              <a:gd name="connsiteX18" fmla="*/ 9932479 w 9932479"/>
              <a:gd name="connsiteY18" fmla="*/ 2087156 h 6924674"/>
              <a:gd name="connsiteX19" fmla="*/ 11238 w 9932479"/>
              <a:gd name="connsiteY19" fmla="*/ 2082429 h 6924674"/>
              <a:gd name="connsiteX20" fmla="*/ 11238 w 9932479"/>
              <a:gd name="connsiteY20"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04668 h 6924674"/>
              <a:gd name="connsiteX12" fmla="*/ 6779785 w 9932479"/>
              <a:gd name="connsiteY12" fmla="*/ 5804668 h 6924674"/>
              <a:gd name="connsiteX13" fmla="*/ 6779786 w 9932479"/>
              <a:gd name="connsiteY13" fmla="*/ 4856466 h 6924674"/>
              <a:gd name="connsiteX14" fmla="*/ 9086659 w 9932479"/>
              <a:gd name="connsiteY14" fmla="*/ 4878176 h 6924674"/>
              <a:gd name="connsiteX15" fmla="*/ 9086659 w 9932479"/>
              <a:gd name="connsiteY15" fmla="*/ 4856585 h 6924674"/>
              <a:gd name="connsiteX16" fmla="*/ 11238 w 9932479"/>
              <a:gd name="connsiteY16" fmla="*/ 0 h 6924674"/>
              <a:gd name="connsiteX17" fmla="*/ 9932479 w 9932479"/>
              <a:gd name="connsiteY17" fmla="*/ 0 h 6924674"/>
              <a:gd name="connsiteX18" fmla="*/ 9932479 w 9932479"/>
              <a:gd name="connsiteY18" fmla="*/ 2087156 h 6924674"/>
              <a:gd name="connsiteX19" fmla="*/ 11238 w 9932479"/>
              <a:gd name="connsiteY19" fmla="*/ 2082429 h 6924674"/>
              <a:gd name="connsiteX20" fmla="*/ 11238 w 9932479"/>
              <a:gd name="connsiteY20"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04668 h 6924674"/>
              <a:gd name="connsiteX12" fmla="*/ 6779785 w 9932479"/>
              <a:gd name="connsiteY12" fmla="*/ 5804668 h 6924674"/>
              <a:gd name="connsiteX13" fmla="*/ 6779786 w 9932479"/>
              <a:gd name="connsiteY13" fmla="*/ 4856466 h 6924674"/>
              <a:gd name="connsiteX14" fmla="*/ 8652325 w 9932479"/>
              <a:gd name="connsiteY14" fmla="*/ 5171257 h 6924674"/>
              <a:gd name="connsiteX15" fmla="*/ 9086659 w 9932479"/>
              <a:gd name="connsiteY15" fmla="*/ 4856585 h 6924674"/>
              <a:gd name="connsiteX16" fmla="*/ 11238 w 9932479"/>
              <a:gd name="connsiteY16" fmla="*/ 0 h 6924674"/>
              <a:gd name="connsiteX17" fmla="*/ 9932479 w 9932479"/>
              <a:gd name="connsiteY17" fmla="*/ 0 h 6924674"/>
              <a:gd name="connsiteX18" fmla="*/ 9932479 w 9932479"/>
              <a:gd name="connsiteY18" fmla="*/ 2087156 h 6924674"/>
              <a:gd name="connsiteX19" fmla="*/ 11238 w 9932479"/>
              <a:gd name="connsiteY19" fmla="*/ 2082429 h 6924674"/>
              <a:gd name="connsiteX20" fmla="*/ 11238 w 9932479"/>
              <a:gd name="connsiteY20"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04668 h 6924674"/>
              <a:gd name="connsiteX12" fmla="*/ 6779785 w 9932479"/>
              <a:gd name="connsiteY12" fmla="*/ 5804668 h 6924674"/>
              <a:gd name="connsiteX13" fmla="*/ 6779786 w 9932479"/>
              <a:gd name="connsiteY13" fmla="*/ 4856466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04668 h 6924674"/>
              <a:gd name="connsiteX12" fmla="*/ 6779786 w 9932479"/>
              <a:gd name="connsiteY12" fmla="*/ 5819141 h 6924674"/>
              <a:gd name="connsiteX13" fmla="*/ 6779786 w 9932479"/>
              <a:gd name="connsiteY13" fmla="*/ 4856466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22759 h 6924674"/>
              <a:gd name="connsiteX12" fmla="*/ 6779786 w 9932479"/>
              <a:gd name="connsiteY12" fmla="*/ 5819141 h 6924674"/>
              <a:gd name="connsiteX13" fmla="*/ 6779786 w 9932479"/>
              <a:gd name="connsiteY13" fmla="*/ 4856466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22759 h 6924674"/>
              <a:gd name="connsiteX12" fmla="*/ 6796591 w 9932479"/>
              <a:gd name="connsiteY12" fmla="*/ 5748587 h 6924674"/>
              <a:gd name="connsiteX13" fmla="*/ 6779786 w 9932479"/>
              <a:gd name="connsiteY13" fmla="*/ 4856466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22759 h 6924674"/>
              <a:gd name="connsiteX12" fmla="*/ 6786508 w 9932479"/>
              <a:gd name="connsiteY12" fmla="*/ 5829220 h 6924674"/>
              <a:gd name="connsiteX13" fmla="*/ 6779786 w 9932479"/>
              <a:gd name="connsiteY13" fmla="*/ 4856466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22759 h 6924674"/>
              <a:gd name="connsiteX12" fmla="*/ 6786509 w 9932479"/>
              <a:gd name="connsiteY12" fmla="*/ 5825860 h 6924674"/>
              <a:gd name="connsiteX13" fmla="*/ 6779786 w 9932479"/>
              <a:gd name="connsiteY13" fmla="*/ 4856466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22759 h 6924674"/>
              <a:gd name="connsiteX12" fmla="*/ 6786510 w 9932479"/>
              <a:gd name="connsiteY12" fmla="*/ 5815781 h 6924674"/>
              <a:gd name="connsiteX13" fmla="*/ 6779786 w 9932479"/>
              <a:gd name="connsiteY13" fmla="*/ 4856466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22759 h 6924674"/>
              <a:gd name="connsiteX12" fmla="*/ 6789872 w 9932479"/>
              <a:gd name="connsiteY12" fmla="*/ 5889695 h 6924674"/>
              <a:gd name="connsiteX13" fmla="*/ 6779786 w 9932479"/>
              <a:gd name="connsiteY13" fmla="*/ 4856466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22759 h 6924674"/>
              <a:gd name="connsiteX12" fmla="*/ 6789873 w 9932479"/>
              <a:gd name="connsiteY12" fmla="*/ 5832580 h 6924674"/>
              <a:gd name="connsiteX13" fmla="*/ 6779786 w 9932479"/>
              <a:gd name="connsiteY13" fmla="*/ 4856466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829175 w 9932479"/>
              <a:gd name="connsiteY10" fmla="*/ 4863688 h 6924674"/>
              <a:gd name="connsiteX11" fmla="*/ 5829175 w 9932479"/>
              <a:gd name="connsiteY11" fmla="*/ 5822759 h 6924674"/>
              <a:gd name="connsiteX12" fmla="*/ 6789874 w 9932479"/>
              <a:gd name="connsiteY12" fmla="*/ 5822500 h 6924674"/>
              <a:gd name="connsiteX13" fmla="*/ 6779786 w 9932479"/>
              <a:gd name="connsiteY13" fmla="*/ 4856466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907153 w 9932479"/>
              <a:gd name="connsiteY10" fmla="*/ 4866937 h 6924674"/>
              <a:gd name="connsiteX11" fmla="*/ 5829175 w 9932479"/>
              <a:gd name="connsiteY11" fmla="*/ 5822759 h 6924674"/>
              <a:gd name="connsiteX12" fmla="*/ 6789874 w 9932479"/>
              <a:gd name="connsiteY12" fmla="*/ 5822500 h 6924674"/>
              <a:gd name="connsiteX13" fmla="*/ 6779786 w 9932479"/>
              <a:gd name="connsiteY13" fmla="*/ 4856466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907153 w 9932479"/>
              <a:gd name="connsiteY10" fmla="*/ 4866937 h 6924674"/>
              <a:gd name="connsiteX11" fmla="*/ 5907153 w 9932479"/>
              <a:gd name="connsiteY11" fmla="*/ 5819511 h 6924674"/>
              <a:gd name="connsiteX12" fmla="*/ 6789874 w 9932479"/>
              <a:gd name="connsiteY12" fmla="*/ 5822500 h 6924674"/>
              <a:gd name="connsiteX13" fmla="*/ 6779786 w 9932479"/>
              <a:gd name="connsiteY13" fmla="*/ 4856466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907153 w 9932479"/>
              <a:gd name="connsiteY10" fmla="*/ 4866937 h 6924674"/>
              <a:gd name="connsiteX11" fmla="*/ 5907153 w 9932479"/>
              <a:gd name="connsiteY11" fmla="*/ 5819511 h 6924674"/>
              <a:gd name="connsiteX12" fmla="*/ 6789874 w 9932479"/>
              <a:gd name="connsiteY12" fmla="*/ 5822500 h 6924674"/>
              <a:gd name="connsiteX13" fmla="*/ 6844768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907153 w 9932479"/>
              <a:gd name="connsiteY10" fmla="*/ 4866937 h 6924674"/>
              <a:gd name="connsiteX11" fmla="*/ 5907153 w 9932479"/>
              <a:gd name="connsiteY11" fmla="*/ 5819511 h 6924674"/>
              <a:gd name="connsiteX12" fmla="*/ 7926592 w 9932479"/>
              <a:gd name="connsiteY12" fmla="*/ 5798195 h 6924674"/>
              <a:gd name="connsiteX13" fmla="*/ 6844768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907153 w 9932479"/>
              <a:gd name="connsiteY10" fmla="*/ 4866937 h 6924674"/>
              <a:gd name="connsiteX11" fmla="*/ 5907153 w 9932479"/>
              <a:gd name="connsiteY11" fmla="*/ 5819511 h 6924674"/>
              <a:gd name="connsiteX12" fmla="*/ 7926592 w 9932479"/>
              <a:gd name="connsiteY12" fmla="*/ 5798195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907153 w 9932479"/>
              <a:gd name="connsiteY10" fmla="*/ 4866937 h 6924674"/>
              <a:gd name="connsiteX11" fmla="*/ 5907153 w 9932479"/>
              <a:gd name="connsiteY11" fmla="*/ 5819511 h 6924674"/>
              <a:gd name="connsiteX12" fmla="*/ 7786782 w 9932479"/>
              <a:gd name="connsiteY12" fmla="*/ 5865035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907153 w 9932479"/>
              <a:gd name="connsiteY10" fmla="*/ 4866937 h 6924674"/>
              <a:gd name="connsiteX11" fmla="*/ 5907153 w 9932479"/>
              <a:gd name="connsiteY11" fmla="*/ 5819511 h 6924674"/>
              <a:gd name="connsiteX12" fmla="*/ 7786782 w 9932479"/>
              <a:gd name="connsiteY12" fmla="*/ 5828576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907153 w 9932479"/>
              <a:gd name="connsiteY10" fmla="*/ 4866937 h 6924674"/>
              <a:gd name="connsiteX11" fmla="*/ 5907153 w 9932479"/>
              <a:gd name="connsiteY11" fmla="*/ 5819511 h 6924674"/>
              <a:gd name="connsiteX12" fmla="*/ 7902277 w 9932479"/>
              <a:gd name="connsiteY12" fmla="*/ 5828576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907153 w 9932479"/>
              <a:gd name="connsiteY10" fmla="*/ 4866937 h 6924674"/>
              <a:gd name="connsiteX11" fmla="*/ 5907153 w 9932479"/>
              <a:gd name="connsiteY11" fmla="*/ 5819511 h 6924674"/>
              <a:gd name="connsiteX12" fmla="*/ 7774624 w 9932479"/>
              <a:gd name="connsiteY12" fmla="*/ 5828576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5907153 w 9932479"/>
              <a:gd name="connsiteY10" fmla="*/ 4866937 h 6924674"/>
              <a:gd name="connsiteX11" fmla="*/ 6867587 w 9932479"/>
              <a:gd name="connsiteY11" fmla="*/ 5825587 h 6924674"/>
              <a:gd name="connsiteX12" fmla="*/ 7774624 w 9932479"/>
              <a:gd name="connsiteY12" fmla="*/ 5828576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6837194 w 9932479"/>
              <a:gd name="connsiteY10" fmla="*/ 4860861 h 6924674"/>
              <a:gd name="connsiteX11" fmla="*/ 6867587 w 9932479"/>
              <a:gd name="connsiteY11" fmla="*/ 5825587 h 6924674"/>
              <a:gd name="connsiteX12" fmla="*/ 7774624 w 9932479"/>
              <a:gd name="connsiteY12" fmla="*/ 5828576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6837194 w 9932479"/>
              <a:gd name="connsiteY10" fmla="*/ 4860861 h 6924674"/>
              <a:gd name="connsiteX11" fmla="*/ 6843273 w 9932479"/>
              <a:gd name="connsiteY11" fmla="*/ 5825587 h 6924674"/>
              <a:gd name="connsiteX12" fmla="*/ 7774624 w 9932479"/>
              <a:gd name="connsiteY12" fmla="*/ 5828576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6837194 w 9932479"/>
              <a:gd name="connsiteY10" fmla="*/ 4860861 h 6924674"/>
              <a:gd name="connsiteX11" fmla="*/ 6831115 w 9932479"/>
              <a:gd name="connsiteY11" fmla="*/ 5825587 h 6924674"/>
              <a:gd name="connsiteX12" fmla="*/ 7774624 w 9932479"/>
              <a:gd name="connsiteY12" fmla="*/ 5828576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6837194 w 9932479"/>
              <a:gd name="connsiteY10" fmla="*/ 4860861 h 6924674"/>
              <a:gd name="connsiteX11" fmla="*/ 6831115 w 9932479"/>
              <a:gd name="connsiteY11" fmla="*/ 5825587 h 6924674"/>
              <a:gd name="connsiteX12" fmla="*/ 7774624 w 9932479"/>
              <a:gd name="connsiteY12" fmla="*/ 5792117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6837194 w 9932479"/>
              <a:gd name="connsiteY10" fmla="*/ 4860861 h 6924674"/>
              <a:gd name="connsiteX11" fmla="*/ 6831115 w 9932479"/>
              <a:gd name="connsiteY11" fmla="*/ 5801281 h 6924674"/>
              <a:gd name="connsiteX12" fmla="*/ 7774624 w 9932479"/>
              <a:gd name="connsiteY12" fmla="*/ 5792117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6837194 w 9932479"/>
              <a:gd name="connsiteY10" fmla="*/ 4860861 h 6924674"/>
              <a:gd name="connsiteX11" fmla="*/ 6831115 w 9932479"/>
              <a:gd name="connsiteY11" fmla="*/ 5792210 h 6924674"/>
              <a:gd name="connsiteX12" fmla="*/ 7774624 w 9932479"/>
              <a:gd name="connsiteY12" fmla="*/ 5792117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6837194 w 9932479"/>
              <a:gd name="connsiteY10" fmla="*/ 4860861 h 6924674"/>
              <a:gd name="connsiteX11" fmla="*/ 6835653 w 9932479"/>
              <a:gd name="connsiteY11" fmla="*/ 5792210 h 6924674"/>
              <a:gd name="connsiteX12" fmla="*/ 7774624 w 9932479"/>
              <a:gd name="connsiteY12" fmla="*/ 5792117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6837194 w 9932479"/>
              <a:gd name="connsiteY10" fmla="*/ 4860861 h 6924674"/>
              <a:gd name="connsiteX11" fmla="*/ 6843929 w 9932479"/>
              <a:gd name="connsiteY11" fmla="*/ 5792210 h 6924674"/>
              <a:gd name="connsiteX12" fmla="*/ 7774624 w 9932479"/>
              <a:gd name="connsiteY12" fmla="*/ 5792117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6845471 w 9932479"/>
              <a:gd name="connsiteY10" fmla="*/ 4860861 h 6924674"/>
              <a:gd name="connsiteX11" fmla="*/ 6843929 w 9932479"/>
              <a:gd name="connsiteY11" fmla="*/ 5792210 h 6924674"/>
              <a:gd name="connsiteX12" fmla="*/ 7774624 w 9932479"/>
              <a:gd name="connsiteY12" fmla="*/ 5792117 h 6924674"/>
              <a:gd name="connsiteX13" fmla="*/ 7774810 w 9932479"/>
              <a:gd name="connsiteY13" fmla="*/ 48532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638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6845471 w 9932479"/>
              <a:gd name="connsiteY10" fmla="*/ 4860861 h 6924674"/>
              <a:gd name="connsiteX11" fmla="*/ 6843929 w 9932479"/>
              <a:gd name="connsiteY11" fmla="*/ 5792210 h 6924674"/>
              <a:gd name="connsiteX12" fmla="*/ 7774624 w 9932479"/>
              <a:gd name="connsiteY12" fmla="*/ 5792117 h 6924674"/>
              <a:gd name="connsiteX13" fmla="*/ 7774811 w 9932479"/>
              <a:gd name="connsiteY13" fmla="*/ 48659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9086659 w 9932479"/>
              <a:gd name="connsiteY0" fmla="*/ 4856585 h 6924674"/>
              <a:gd name="connsiteX1" fmla="*/ 9932479 w 9932479"/>
              <a:gd name="connsiteY1" fmla="*/ 4879696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6845471 w 9932479"/>
              <a:gd name="connsiteY10" fmla="*/ 4860861 h 6924674"/>
              <a:gd name="connsiteX11" fmla="*/ 6843929 w 9932479"/>
              <a:gd name="connsiteY11" fmla="*/ 5792210 h 6924674"/>
              <a:gd name="connsiteX12" fmla="*/ 7774624 w 9932479"/>
              <a:gd name="connsiteY12" fmla="*/ 5792117 h 6924674"/>
              <a:gd name="connsiteX13" fmla="*/ 7774811 w 9932479"/>
              <a:gd name="connsiteY13" fmla="*/ 4865918 h 6924674"/>
              <a:gd name="connsiteX14" fmla="*/ 9086659 w 9932479"/>
              <a:gd name="connsiteY14" fmla="*/ 4856585 h 6924674"/>
              <a:gd name="connsiteX15" fmla="*/ 11238 w 9932479"/>
              <a:gd name="connsiteY15" fmla="*/ 0 h 6924674"/>
              <a:gd name="connsiteX16" fmla="*/ 9932479 w 9932479"/>
              <a:gd name="connsiteY16" fmla="*/ 0 h 6924674"/>
              <a:gd name="connsiteX17" fmla="*/ 9932479 w 9932479"/>
              <a:gd name="connsiteY17" fmla="*/ 2087156 h 6924674"/>
              <a:gd name="connsiteX18" fmla="*/ 11238 w 9932479"/>
              <a:gd name="connsiteY18" fmla="*/ 2082429 h 6924674"/>
              <a:gd name="connsiteX19" fmla="*/ 11238 w 9932479"/>
              <a:gd name="connsiteY19" fmla="*/ 0 h 6924674"/>
              <a:gd name="connsiteX0" fmla="*/ 7774811 w 9932479"/>
              <a:gd name="connsiteY0" fmla="*/ 4865918 h 6924674"/>
              <a:gd name="connsiteX1" fmla="*/ 9932479 w 9932479"/>
              <a:gd name="connsiteY1" fmla="*/ 4879696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6845471 w 9932479"/>
              <a:gd name="connsiteY10" fmla="*/ 4860861 h 6924674"/>
              <a:gd name="connsiteX11" fmla="*/ 6843929 w 9932479"/>
              <a:gd name="connsiteY11" fmla="*/ 5792210 h 6924674"/>
              <a:gd name="connsiteX12" fmla="*/ 7774624 w 9932479"/>
              <a:gd name="connsiteY12" fmla="*/ 5792117 h 6924674"/>
              <a:gd name="connsiteX13" fmla="*/ 7774811 w 9932479"/>
              <a:gd name="connsiteY13" fmla="*/ 4865918 h 6924674"/>
              <a:gd name="connsiteX14" fmla="*/ 11238 w 9932479"/>
              <a:gd name="connsiteY14" fmla="*/ 0 h 6924674"/>
              <a:gd name="connsiteX15" fmla="*/ 9932479 w 9932479"/>
              <a:gd name="connsiteY15" fmla="*/ 0 h 6924674"/>
              <a:gd name="connsiteX16" fmla="*/ 9932479 w 9932479"/>
              <a:gd name="connsiteY16" fmla="*/ 2087156 h 6924674"/>
              <a:gd name="connsiteX17" fmla="*/ 11238 w 9932479"/>
              <a:gd name="connsiteY17" fmla="*/ 2082429 h 6924674"/>
              <a:gd name="connsiteX18" fmla="*/ 11238 w 9932479"/>
              <a:gd name="connsiteY18" fmla="*/ 0 h 6924674"/>
              <a:gd name="connsiteX0" fmla="*/ 7774811 w 9932479"/>
              <a:gd name="connsiteY0" fmla="*/ 4865918 h 6924674"/>
              <a:gd name="connsiteX1" fmla="*/ 9932479 w 9932479"/>
              <a:gd name="connsiteY1" fmla="*/ 487017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6845471 w 9932479"/>
              <a:gd name="connsiteY10" fmla="*/ 4860861 h 6924674"/>
              <a:gd name="connsiteX11" fmla="*/ 6843929 w 9932479"/>
              <a:gd name="connsiteY11" fmla="*/ 5792210 h 6924674"/>
              <a:gd name="connsiteX12" fmla="*/ 7774624 w 9932479"/>
              <a:gd name="connsiteY12" fmla="*/ 5792117 h 6924674"/>
              <a:gd name="connsiteX13" fmla="*/ 7774811 w 9932479"/>
              <a:gd name="connsiteY13" fmla="*/ 4865918 h 6924674"/>
              <a:gd name="connsiteX14" fmla="*/ 11238 w 9932479"/>
              <a:gd name="connsiteY14" fmla="*/ 0 h 6924674"/>
              <a:gd name="connsiteX15" fmla="*/ 9932479 w 9932479"/>
              <a:gd name="connsiteY15" fmla="*/ 0 h 6924674"/>
              <a:gd name="connsiteX16" fmla="*/ 9932479 w 9932479"/>
              <a:gd name="connsiteY16" fmla="*/ 2087156 h 6924674"/>
              <a:gd name="connsiteX17" fmla="*/ 11238 w 9932479"/>
              <a:gd name="connsiteY17" fmla="*/ 2082429 h 6924674"/>
              <a:gd name="connsiteX18" fmla="*/ 11238 w 9932479"/>
              <a:gd name="connsiteY18" fmla="*/ 0 h 6924674"/>
              <a:gd name="connsiteX0" fmla="*/ 7774811 w 9932479"/>
              <a:gd name="connsiteY0" fmla="*/ 4865918 h 6924674"/>
              <a:gd name="connsiteX1" fmla="*/ 9929303 w 9932479"/>
              <a:gd name="connsiteY1" fmla="*/ 4787621 h 6924674"/>
              <a:gd name="connsiteX2" fmla="*/ 9932479 w 9932479"/>
              <a:gd name="connsiteY2" fmla="*/ 6924674 h 6924674"/>
              <a:gd name="connsiteX3" fmla="*/ 9924858 w 9932479"/>
              <a:gd name="connsiteY3" fmla="*/ 6924674 h 6924674"/>
              <a:gd name="connsiteX4" fmla="*/ 9086659 w 9932479"/>
              <a:gd name="connsiteY4" fmla="*/ 6924674 h 6924674"/>
              <a:gd name="connsiteX5" fmla="*/ 6779785 w 9932479"/>
              <a:gd name="connsiteY5" fmla="*/ 6924674 h 6924674"/>
              <a:gd name="connsiteX6" fmla="*/ 5829175 w 9932479"/>
              <a:gd name="connsiteY6" fmla="*/ 6924674 h 6924674"/>
              <a:gd name="connsiteX7" fmla="*/ 5829174 w 9932479"/>
              <a:gd name="connsiteY7" fmla="*/ 6924674 h 6924674"/>
              <a:gd name="connsiteX8" fmla="*/ 3619 w 9932479"/>
              <a:gd name="connsiteY8" fmla="*/ 6924674 h 6924674"/>
              <a:gd name="connsiteX9" fmla="*/ 0 w 9932479"/>
              <a:gd name="connsiteY9" fmla="*/ 4860070 h 6924674"/>
              <a:gd name="connsiteX10" fmla="*/ 6845471 w 9932479"/>
              <a:gd name="connsiteY10" fmla="*/ 4860861 h 6924674"/>
              <a:gd name="connsiteX11" fmla="*/ 6843929 w 9932479"/>
              <a:gd name="connsiteY11" fmla="*/ 5792210 h 6924674"/>
              <a:gd name="connsiteX12" fmla="*/ 7774624 w 9932479"/>
              <a:gd name="connsiteY12" fmla="*/ 5792117 h 6924674"/>
              <a:gd name="connsiteX13" fmla="*/ 7774811 w 9932479"/>
              <a:gd name="connsiteY13" fmla="*/ 4865918 h 6924674"/>
              <a:gd name="connsiteX14" fmla="*/ 11238 w 9932479"/>
              <a:gd name="connsiteY14" fmla="*/ 0 h 6924674"/>
              <a:gd name="connsiteX15" fmla="*/ 9932479 w 9932479"/>
              <a:gd name="connsiteY15" fmla="*/ 0 h 6924674"/>
              <a:gd name="connsiteX16" fmla="*/ 9932479 w 9932479"/>
              <a:gd name="connsiteY16" fmla="*/ 2087156 h 6924674"/>
              <a:gd name="connsiteX17" fmla="*/ 11238 w 9932479"/>
              <a:gd name="connsiteY17" fmla="*/ 2082429 h 6924674"/>
              <a:gd name="connsiteX18" fmla="*/ 11238 w 9932479"/>
              <a:gd name="connsiteY18" fmla="*/ 0 h 6924674"/>
              <a:gd name="connsiteX0" fmla="*/ 7774811 w 9942075"/>
              <a:gd name="connsiteY0" fmla="*/ 4865918 h 6924674"/>
              <a:gd name="connsiteX1" fmla="*/ 9942007 w 9942075"/>
              <a:gd name="connsiteY1" fmla="*/ 487334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5471 w 9942075"/>
              <a:gd name="connsiteY10" fmla="*/ 4860861 h 6924674"/>
              <a:gd name="connsiteX11" fmla="*/ 6843929 w 9942075"/>
              <a:gd name="connsiteY11" fmla="*/ 5792210 h 6924674"/>
              <a:gd name="connsiteX12" fmla="*/ 7774624 w 9942075"/>
              <a:gd name="connsiteY12" fmla="*/ 5792117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87156 h 6924674"/>
              <a:gd name="connsiteX17" fmla="*/ 11238 w 9942075"/>
              <a:gd name="connsiteY17" fmla="*/ 2082429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5471 w 9942075"/>
              <a:gd name="connsiteY10" fmla="*/ 4860861 h 6924674"/>
              <a:gd name="connsiteX11" fmla="*/ 6843929 w 9942075"/>
              <a:gd name="connsiteY11" fmla="*/ 5792210 h 6924674"/>
              <a:gd name="connsiteX12" fmla="*/ 7774624 w 9942075"/>
              <a:gd name="connsiteY12" fmla="*/ 5792117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87156 h 6924674"/>
              <a:gd name="connsiteX17" fmla="*/ 11238 w 9942075"/>
              <a:gd name="connsiteY17" fmla="*/ 2082429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07359 w 9942075"/>
              <a:gd name="connsiteY10" fmla="*/ 4860861 h 6924674"/>
              <a:gd name="connsiteX11" fmla="*/ 6843929 w 9942075"/>
              <a:gd name="connsiteY11" fmla="*/ 5792210 h 6924674"/>
              <a:gd name="connsiteX12" fmla="*/ 7774624 w 9942075"/>
              <a:gd name="connsiteY12" fmla="*/ 5792117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87156 h 6924674"/>
              <a:gd name="connsiteX17" fmla="*/ 11238 w 9942075"/>
              <a:gd name="connsiteY17" fmla="*/ 2082429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3929 w 9942075"/>
              <a:gd name="connsiteY11" fmla="*/ 5792210 h 6924674"/>
              <a:gd name="connsiteX12" fmla="*/ 7774624 w 9942075"/>
              <a:gd name="connsiteY12" fmla="*/ 5792117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87156 h 6924674"/>
              <a:gd name="connsiteX17" fmla="*/ 11238 w 9942075"/>
              <a:gd name="connsiteY17" fmla="*/ 2082429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764529 w 9942075"/>
              <a:gd name="connsiteY11" fmla="*/ 5792210 h 6924674"/>
              <a:gd name="connsiteX12" fmla="*/ 7774624 w 9942075"/>
              <a:gd name="connsiteY12" fmla="*/ 5792117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87156 h 6924674"/>
              <a:gd name="connsiteX17" fmla="*/ 11238 w 9942075"/>
              <a:gd name="connsiteY17" fmla="*/ 2082429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0754 w 9942075"/>
              <a:gd name="connsiteY11" fmla="*/ 5795385 h 6924674"/>
              <a:gd name="connsiteX12" fmla="*/ 7774624 w 9942075"/>
              <a:gd name="connsiteY12" fmla="*/ 5792117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87156 h 6924674"/>
              <a:gd name="connsiteX17" fmla="*/ 11238 w 9942075"/>
              <a:gd name="connsiteY17" fmla="*/ 2082429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0754 w 9942075"/>
              <a:gd name="connsiteY11" fmla="*/ 5795385 h 6924674"/>
              <a:gd name="connsiteX12" fmla="*/ 7774624 w 9942075"/>
              <a:gd name="connsiteY12" fmla="*/ 5792117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82429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0754 w 9942075"/>
              <a:gd name="connsiteY11" fmla="*/ 5795385 h 6924674"/>
              <a:gd name="connsiteX12" fmla="*/ 7774624 w 9942075"/>
              <a:gd name="connsiteY12" fmla="*/ 5792117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0754 w 9942075"/>
              <a:gd name="connsiteY11" fmla="*/ 5795385 h 6924674"/>
              <a:gd name="connsiteX12" fmla="*/ 7774624 w 9942075"/>
              <a:gd name="connsiteY12" fmla="*/ 5804817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0754 w 9942075"/>
              <a:gd name="connsiteY11" fmla="*/ 5804910 h 6924674"/>
              <a:gd name="connsiteX12" fmla="*/ 7774624 w 9942075"/>
              <a:gd name="connsiteY12" fmla="*/ 5804817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0754 w 9942075"/>
              <a:gd name="connsiteY11" fmla="*/ 5804910 h 6924674"/>
              <a:gd name="connsiteX12" fmla="*/ 7774624 w 9942075"/>
              <a:gd name="connsiteY12" fmla="*/ 5795292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0754 w 9942075"/>
              <a:gd name="connsiteY11" fmla="*/ 5798560 h 6924674"/>
              <a:gd name="connsiteX12" fmla="*/ 7774624 w 9942075"/>
              <a:gd name="connsiteY12" fmla="*/ 5795292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0754 w 9942075"/>
              <a:gd name="connsiteY11" fmla="*/ 5798560 h 6924674"/>
              <a:gd name="connsiteX12" fmla="*/ 7774624 w 9942075"/>
              <a:gd name="connsiteY12" fmla="*/ 5760367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0754 w 9942075"/>
              <a:gd name="connsiteY11" fmla="*/ 5798560 h 6924674"/>
              <a:gd name="connsiteX12" fmla="*/ 7774624 w 9942075"/>
              <a:gd name="connsiteY12" fmla="*/ 5725442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0754 w 9942075"/>
              <a:gd name="connsiteY11" fmla="*/ 5719185 h 6924674"/>
              <a:gd name="connsiteX12" fmla="*/ 7774624 w 9942075"/>
              <a:gd name="connsiteY12" fmla="*/ 5725442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0754 w 9942075"/>
              <a:gd name="connsiteY11" fmla="*/ 5719185 h 6924674"/>
              <a:gd name="connsiteX12" fmla="*/ 7777800 w 9942075"/>
              <a:gd name="connsiteY12" fmla="*/ 5801642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4811 w 9942075"/>
              <a:gd name="connsiteY0" fmla="*/ 4865918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3930 w 9942075"/>
              <a:gd name="connsiteY11" fmla="*/ 5801735 h 6924674"/>
              <a:gd name="connsiteX12" fmla="*/ 7777800 w 9942075"/>
              <a:gd name="connsiteY12" fmla="*/ 5801642 h 6924674"/>
              <a:gd name="connsiteX13" fmla="*/ 7774811 w 9942075"/>
              <a:gd name="connsiteY13" fmla="*/ 4865918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2540 w 9942075"/>
              <a:gd name="connsiteY0" fmla="*/ 4944499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3930 w 9942075"/>
              <a:gd name="connsiteY11" fmla="*/ 5801735 h 6924674"/>
              <a:gd name="connsiteX12" fmla="*/ 7777800 w 9942075"/>
              <a:gd name="connsiteY12" fmla="*/ 5801642 h 6924674"/>
              <a:gd name="connsiteX13" fmla="*/ 7772540 w 9942075"/>
              <a:gd name="connsiteY13" fmla="*/ 4944499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875076 w 9942075"/>
              <a:gd name="connsiteY0" fmla="*/ 5025462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3930 w 9942075"/>
              <a:gd name="connsiteY11" fmla="*/ 5801735 h 6924674"/>
              <a:gd name="connsiteX12" fmla="*/ 7777800 w 9942075"/>
              <a:gd name="connsiteY12" fmla="*/ 5801642 h 6924674"/>
              <a:gd name="connsiteX13" fmla="*/ 7875076 w 9942075"/>
              <a:gd name="connsiteY13" fmla="*/ 5025462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5174 w 9942075"/>
              <a:gd name="connsiteY0" fmla="*/ 4863537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3930 w 9942075"/>
              <a:gd name="connsiteY11" fmla="*/ 5801735 h 6924674"/>
              <a:gd name="connsiteX12" fmla="*/ 7777800 w 9942075"/>
              <a:gd name="connsiteY12" fmla="*/ 5801642 h 6924674"/>
              <a:gd name="connsiteX13" fmla="*/ 7775174 w 9942075"/>
              <a:gd name="connsiteY13" fmla="*/ 4863537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868183 w 9942075"/>
              <a:gd name="connsiteY0" fmla="*/ 4984981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3930 w 9942075"/>
              <a:gd name="connsiteY11" fmla="*/ 5801735 h 6924674"/>
              <a:gd name="connsiteX12" fmla="*/ 7777800 w 9942075"/>
              <a:gd name="connsiteY12" fmla="*/ 5801642 h 6924674"/>
              <a:gd name="connsiteX13" fmla="*/ 7868183 w 9942075"/>
              <a:gd name="connsiteY13" fmla="*/ 4984981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5425 w 9942075"/>
              <a:gd name="connsiteY0" fmla="*/ 4863537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3930 w 9942075"/>
              <a:gd name="connsiteY11" fmla="*/ 5801735 h 6924674"/>
              <a:gd name="connsiteX12" fmla="*/ 7777800 w 9942075"/>
              <a:gd name="connsiteY12" fmla="*/ 5801642 h 6924674"/>
              <a:gd name="connsiteX13" fmla="*/ 7775425 w 9942075"/>
              <a:gd name="connsiteY13" fmla="*/ 4863537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899400 w 9942075"/>
              <a:gd name="connsiteY0" fmla="*/ 4954024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3930 w 9942075"/>
              <a:gd name="connsiteY11" fmla="*/ 5801735 h 6924674"/>
              <a:gd name="connsiteX12" fmla="*/ 7777800 w 9942075"/>
              <a:gd name="connsiteY12" fmla="*/ 5801642 h 6924674"/>
              <a:gd name="connsiteX13" fmla="*/ 7899400 w 9942075"/>
              <a:gd name="connsiteY13" fmla="*/ 4954024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96 w 9942075"/>
              <a:gd name="connsiteY10" fmla="*/ 4860861 h 6924674"/>
              <a:gd name="connsiteX11" fmla="*/ 6843930 w 9942075"/>
              <a:gd name="connsiteY11" fmla="*/ 5801735 h 6924674"/>
              <a:gd name="connsiteX12" fmla="*/ 7777800 w 9942075"/>
              <a:gd name="connsiteY12" fmla="*/ 5801642 h 6924674"/>
              <a:gd name="connsiteX13" fmla="*/ 7773304 w 9942075"/>
              <a:gd name="connsiteY13" fmla="*/ 4861156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584387 w 9942075"/>
              <a:gd name="connsiteY10" fmla="*/ 5341896 h 6924674"/>
              <a:gd name="connsiteX11" fmla="*/ 6843930 w 9942075"/>
              <a:gd name="connsiteY11" fmla="*/ 5801735 h 6924674"/>
              <a:gd name="connsiteX12" fmla="*/ 7777800 w 9942075"/>
              <a:gd name="connsiteY12" fmla="*/ 5801642 h 6924674"/>
              <a:gd name="connsiteX13" fmla="*/ 7773304 w 9942075"/>
              <a:gd name="connsiteY13" fmla="*/ 4861156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42265 w 9942075"/>
              <a:gd name="connsiteY10" fmla="*/ 4869528 h 6924674"/>
              <a:gd name="connsiteX11" fmla="*/ 6843930 w 9942075"/>
              <a:gd name="connsiteY11" fmla="*/ 5801735 h 6924674"/>
              <a:gd name="connsiteX12" fmla="*/ 7777800 w 9942075"/>
              <a:gd name="connsiteY12" fmla="*/ 5801642 h 6924674"/>
              <a:gd name="connsiteX13" fmla="*/ 7773304 w 9942075"/>
              <a:gd name="connsiteY13" fmla="*/ 4861156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628942 w 9942075"/>
              <a:gd name="connsiteY10" fmla="*/ 5002304 h 6924674"/>
              <a:gd name="connsiteX11" fmla="*/ 6843930 w 9942075"/>
              <a:gd name="connsiteY11" fmla="*/ 5801735 h 6924674"/>
              <a:gd name="connsiteX12" fmla="*/ 7777800 w 9942075"/>
              <a:gd name="connsiteY12" fmla="*/ 5801642 h 6924674"/>
              <a:gd name="connsiteX13" fmla="*/ 7773304 w 9942075"/>
              <a:gd name="connsiteY13" fmla="*/ 4861156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39066 w 9942075"/>
              <a:gd name="connsiteY10" fmla="*/ 4864517 h 6924674"/>
              <a:gd name="connsiteX11" fmla="*/ 6843930 w 9942075"/>
              <a:gd name="connsiteY11" fmla="*/ 5801735 h 6924674"/>
              <a:gd name="connsiteX12" fmla="*/ 7777800 w 9942075"/>
              <a:gd name="connsiteY12" fmla="*/ 5801642 h 6924674"/>
              <a:gd name="connsiteX13" fmla="*/ 7773304 w 9942075"/>
              <a:gd name="connsiteY13" fmla="*/ 4861156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600682 w 9942075"/>
              <a:gd name="connsiteY10" fmla="*/ 5059923 h 6924674"/>
              <a:gd name="connsiteX11" fmla="*/ 6843930 w 9942075"/>
              <a:gd name="connsiteY11" fmla="*/ 5801735 h 6924674"/>
              <a:gd name="connsiteX12" fmla="*/ 7777800 w 9942075"/>
              <a:gd name="connsiteY12" fmla="*/ 5801642 h 6924674"/>
              <a:gd name="connsiteX13" fmla="*/ 7773304 w 9942075"/>
              <a:gd name="connsiteY13" fmla="*/ 4861156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924674 h 6924674"/>
              <a:gd name="connsiteX9" fmla="*/ 0 w 9942075"/>
              <a:gd name="connsiteY9" fmla="*/ 4860070 h 6924674"/>
              <a:gd name="connsiteX10" fmla="*/ 6838362 w 9942075"/>
              <a:gd name="connsiteY10" fmla="*/ 4862012 h 6924674"/>
              <a:gd name="connsiteX11" fmla="*/ 6843930 w 9942075"/>
              <a:gd name="connsiteY11" fmla="*/ 5801735 h 6924674"/>
              <a:gd name="connsiteX12" fmla="*/ 7777800 w 9942075"/>
              <a:gd name="connsiteY12" fmla="*/ 5801642 h 6924674"/>
              <a:gd name="connsiteX13" fmla="*/ 7773304 w 9942075"/>
              <a:gd name="connsiteY13" fmla="*/ 4861156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85440 w 9954211"/>
              <a:gd name="connsiteY0" fmla="*/ 4861156 h 6924674"/>
              <a:gd name="connsiteX1" fmla="*/ 9954143 w 9954211"/>
              <a:gd name="connsiteY1" fmla="*/ 4866996 h 6924674"/>
              <a:gd name="connsiteX2" fmla="*/ 9944615 w 9954211"/>
              <a:gd name="connsiteY2" fmla="*/ 6924674 h 6924674"/>
              <a:gd name="connsiteX3" fmla="*/ 9936994 w 9954211"/>
              <a:gd name="connsiteY3" fmla="*/ 6924674 h 6924674"/>
              <a:gd name="connsiteX4" fmla="*/ 9098795 w 9954211"/>
              <a:gd name="connsiteY4" fmla="*/ 6924674 h 6924674"/>
              <a:gd name="connsiteX5" fmla="*/ 6791921 w 9954211"/>
              <a:gd name="connsiteY5" fmla="*/ 6924674 h 6924674"/>
              <a:gd name="connsiteX6" fmla="*/ 5841311 w 9954211"/>
              <a:gd name="connsiteY6" fmla="*/ 6924674 h 6924674"/>
              <a:gd name="connsiteX7" fmla="*/ 5841310 w 9954211"/>
              <a:gd name="connsiteY7" fmla="*/ 6924674 h 6924674"/>
              <a:gd name="connsiteX8" fmla="*/ 71 w 9954211"/>
              <a:gd name="connsiteY8" fmla="*/ 6846275 h 6924674"/>
              <a:gd name="connsiteX9" fmla="*/ 12136 w 9954211"/>
              <a:gd name="connsiteY9" fmla="*/ 4860070 h 6924674"/>
              <a:gd name="connsiteX10" fmla="*/ 6850498 w 9954211"/>
              <a:gd name="connsiteY10" fmla="*/ 4862012 h 6924674"/>
              <a:gd name="connsiteX11" fmla="*/ 6856066 w 9954211"/>
              <a:gd name="connsiteY11" fmla="*/ 5801735 h 6924674"/>
              <a:gd name="connsiteX12" fmla="*/ 7789936 w 9954211"/>
              <a:gd name="connsiteY12" fmla="*/ 5801642 h 6924674"/>
              <a:gd name="connsiteX13" fmla="*/ 7785440 w 9954211"/>
              <a:gd name="connsiteY13" fmla="*/ 4861156 h 6924674"/>
              <a:gd name="connsiteX14" fmla="*/ 23374 w 9954211"/>
              <a:gd name="connsiteY14" fmla="*/ 0 h 6924674"/>
              <a:gd name="connsiteX15" fmla="*/ 9944615 w 9954211"/>
              <a:gd name="connsiteY15" fmla="*/ 0 h 6924674"/>
              <a:gd name="connsiteX16" fmla="*/ 9944615 w 9954211"/>
              <a:gd name="connsiteY16" fmla="*/ 2061756 h 6924674"/>
              <a:gd name="connsiteX17" fmla="*/ 23374 w 9954211"/>
              <a:gd name="connsiteY17" fmla="*/ 2060204 h 6924674"/>
              <a:gd name="connsiteX18" fmla="*/ 23374 w 9954211"/>
              <a:gd name="connsiteY18"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66352 w 9942075"/>
              <a:gd name="connsiteY8" fmla="*/ 6328838 h 6924674"/>
              <a:gd name="connsiteX9" fmla="*/ 0 w 9942075"/>
              <a:gd name="connsiteY9" fmla="*/ 4860070 h 6924674"/>
              <a:gd name="connsiteX10" fmla="*/ 6838362 w 9942075"/>
              <a:gd name="connsiteY10" fmla="*/ 4862012 h 6924674"/>
              <a:gd name="connsiteX11" fmla="*/ 6843930 w 9942075"/>
              <a:gd name="connsiteY11" fmla="*/ 5801735 h 6924674"/>
              <a:gd name="connsiteX12" fmla="*/ 7777800 w 9942075"/>
              <a:gd name="connsiteY12" fmla="*/ 5801642 h 6924674"/>
              <a:gd name="connsiteX13" fmla="*/ 7773304 w 9942075"/>
              <a:gd name="connsiteY13" fmla="*/ 4861156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5829174 w 9942075"/>
              <a:gd name="connsiteY7" fmla="*/ 6924674 h 6924674"/>
              <a:gd name="connsiteX8" fmla="*/ 3619 w 9942075"/>
              <a:gd name="connsiteY8" fmla="*/ 6814915 h 6924674"/>
              <a:gd name="connsiteX9" fmla="*/ 0 w 9942075"/>
              <a:gd name="connsiteY9" fmla="*/ 4860070 h 6924674"/>
              <a:gd name="connsiteX10" fmla="*/ 6838362 w 9942075"/>
              <a:gd name="connsiteY10" fmla="*/ 4862012 h 6924674"/>
              <a:gd name="connsiteX11" fmla="*/ 6843930 w 9942075"/>
              <a:gd name="connsiteY11" fmla="*/ 5801735 h 6924674"/>
              <a:gd name="connsiteX12" fmla="*/ 7777800 w 9942075"/>
              <a:gd name="connsiteY12" fmla="*/ 5801642 h 6924674"/>
              <a:gd name="connsiteX13" fmla="*/ 7773304 w 9942075"/>
              <a:gd name="connsiteY13" fmla="*/ 4861156 h 6924674"/>
              <a:gd name="connsiteX14" fmla="*/ 11238 w 9942075"/>
              <a:gd name="connsiteY14" fmla="*/ 0 h 6924674"/>
              <a:gd name="connsiteX15" fmla="*/ 9932479 w 9942075"/>
              <a:gd name="connsiteY15" fmla="*/ 0 h 6924674"/>
              <a:gd name="connsiteX16" fmla="*/ 9932479 w 9942075"/>
              <a:gd name="connsiteY16" fmla="*/ 2061756 h 6924674"/>
              <a:gd name="connsiteX17" fmla="*/ 11238 w 9942075"/>
              <a:gd name="connsiteY17" fmla="*/ 2060204 h 6924674"/>
              <a:gd name="connsiteX18" fmla="*/ 11238 w 9942075"/>
              <a:gd name="connsiteY18"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6779785 w 9942075"/>
              <a:gd name="connsiteY5" fmla="*/ 6924674 h 6924674"/>
              <a:gd name="connsiteX6" fmla="*/ 5829175 w 9942075"/>
              <a:gd name="connsiteY6" fmla="*/ 6924674 h 6924674"/>
              <a:gd name="connsiteX7" fmla="*/ 3619 w 9942075"/>
              <a:gd name="connsiteY7" fmla="*/ 6814915 h 6924674"/>
              <a:gd name="connsiteX8" fmla="*/ 0 w 9942075"/>
              <a:gd name="connsiteY8" fmla="*/ 4860070 h 6924674"/>
              <a:gd name="connsiteX9" fmla="*/ 6838362 w 9942075"/>
              <a:gd name="connsiteY9" fmla="*/ 4862012 h 6924674"/>
              <a:gd name="connsiteX10" fmla="*/ 6843930 w 9942075"/>
              <a:gd name="connsiteY10" fmla="*/ 5801735 h 6924674"/>
              <a:gd name="connsiteX11" fmla="*/ 7777800 w 9942075"/>
              <a:gd name="connsiteY11" fmla="*/ 5801642 h 6924674"/>
              <a:gd name="connsiteX12" fmla="*/ 7773304 w 9942075"/>
              <a:gd name="connsiteY12" fmla="*/ 4861156 h 6924674"/>
              <a:gd name="connsiteX13" fmla="*/ 11238 w 9942075"/>
              <a:gd name="connsiteY13" fmla="*/ 0 h 6924674"/>
              <a:gd name="connsiteX14" fmla="*/ 9932479 w 9942075"/>
              <a:gd name="connsiteY14" fmla="*/ 0 h 6924674"/>
              <a:gd name="connsiteX15" fmla="*/ 9932479 w 9942075"/>
              <a:gd name="connsiteY15" fmla="*/ 2061756 h 6924674"/>
              <a:gd name="connsiteX16" fmla="*/ 11238 w 9942075"/>
              <a:gd name="connsiteY16" fmla="*/ 2060204 h 6924674"/>
              <a:gd name="connsiteX17" fmla="*/ 11238 w 9942075"/>
              <a:gd name="connsiteY17"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5829175 w 9942075"/>
              <a:gd name="connsiteY5" fmla="*/ 6924674 h 6924674"/>
              <a:gd name="connsiteX6" fmla="*/ 3619 w 9942075"/>
              <a:gd name="connsiteY6" fmla="*/ 6814915 h 6924674"/>
              <a:gd name="connsiteX7" fmla="*/ 0 w 9942075"/>
              <a:gd name="connsiteY7" fmla="*/ 4860070 h 6924674"/>
              <a:gd name="connsiteX8" fmla="*/ 6838362 w 9942075"/>
              <a:gd name="connsiteY8" fmla="*/ 4862012 h 6924674"/>
              <a:gd name="connsiteX9" fmla="*/ 6843930 w 9942075"/>
              <a:gd name="connsiteY9" fmla="*/ 5801735 h 6924674"/>
              <a:gd name="connsiteX10" fmla="*/ 7777800 w 9942075"/>
              <a:gd name="connsiteY10" fmla="*/ 5801642 h 6924674"/>
              <a:gd name="connsiteX11" fmla="*/ 7773304 w 9942075"/>
              <a:gd name="connsiteY11" fmla="*/ 4861156 h 6924674"/>
              <a:gd name="connsiteX12" fmla="*/ 11238 w 9942075"/>
              <a:gd name="connsiteY12" fmla="*/ 0 h 6924674"/>
              <a:gd name="connsiteX13" fmla="*/ 9932479 w 9942075"/>
              <a:gd name="connsiteY13" fmla="*/ 0 h 6924674"/>
              <a:gd name="connsiteX14" fmla="*/ 9932479 w 9942075"/>
              <a:gd name="connsiteY14" fmla="*/ 2061756 h 6924674"/>
              <a:gd name="connsiteX15" fmla="*/ 11238 w 9942075"/>
              <a:gd name="connsiteY15" fmla="*/ 2060204 h 6924674"/>
              <a:gd name="connsiteX16" fmla="*/ 11238 w 9942075"/>
              <a:gd name="connsiteY16"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9086659 w 9942075"/>
              <a:gd name="connsiteY4" fmla="*/ 6924674 h 6924674"/>
              <a:gd name="connsiteX5" fmla="*/ 3619 w 9942075"/>
              <a:gd name="connsiteY5" fmla="*/ 6814915 h 6924674"/>
              <a:gd name="connsiteX6" fmla="*/ 0 w 9942075"/>
              <a:gd name="connsiteY6" fmla="*/ 4860070 h 6924674"/>
              <a:gd name="connsiteX7" fmla="*/ 6838362 w 9942075"/>
              <a:gd name="connsiteY7" fmla="*/ 4862012 h 6924674"/>
              <a:gd name="connsiteX8" fmla="*/ 6843930 w 9942075"/>
              <a:gd name="connsiteY8" fmla="*/ 5801735 h 6924674"/>
              <a:gd name="connsiteX9" fmla="*/ 7777800 w 9942075"/>
              <a:gd name="connsiteY9" fmla="*/ 5801642 h 6924674"/>
              <a:gd name="connsiteX10" fmla="*/ 7773304 w 9942075"/>
              <a:gd name="connsiteY10" fmla="*/ 4861156 h 6924674"/>
              <a:gd name="connsiteX11" fmla="*/ 11238 w 9942075"/>
              <a:gd name="connsiteY11" fmla="*/ 0 h 6924674"/>
              <a:gd name="connsiteX12" fmla="*/ 9932479 w 9942075"/>
              <a:gd name="connsiteY12" fmla="*/ 0 h 6924674"/>
              <a:gd name="connsiteX13" fmla="*/ 9932479 w 9942075"/>
              <a:gd name="connsiteY13" fmla="*/ 2061756 h 6924674"/>
              <a:gd name="connsiteX14" fmla="*/ 11238 w 9942075"/>
              <a:gd name="connsiteY14" fmla="*/ 2060204 h 6924674"/>
              <a:gd name="connsiteX15" fmla="*/ 11238 w 9942075"/>
              <a:gd name="connsiteY15"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9924858 w 9942075"/>
              <a:gd name="connsiteY3" fmla="*/ 6924674 h 6924674"/>
              <a:gd name="connsiteX4" fmla="*/ 3619 w 9942075"/>
              <a:gd name="connsiteY4" fmla="*/ 6814915 h 6924674"/>
              <a:gd name="connsiteX5" fmla="*/ 0 w 9942075"/>
              <a:gd name="connsiteY5" fmla="*/ 4860070 h 6924674"/>
              <a:gd name="connsiteX6" fmla="*/ 6838362 w 9942075"/>
              <a:gd name="connsiteY6" fmla="*/ 4862012 h 6924674"/>
              <a:gd name="connsiteX7" fmla="*/ 6843930 w 9942075"/>
              <a:gd name="connsiteY7" fmla="*/ 5801735 h 6924674"/>
              <a:gd name="connsiteX8" fmla="*/ 7777800 w 9942075"/>
              <a:gd name="connsiteY8" fmla="*/ 5801642 h 6924674"/>
              <a:gd name="connsiteX9" fmla="*/ 7773304 w 9942075"/>
              <a:gd name="connsiteY9" fmla="*/ 4861156 h 6924674"/>
              <a:gd name="connsiteX10" fmla="*/ 11238 w 9942075"/>
              <a:gd name="connsiteY10" fmla="*/ 0 h 6924674"/>
              <a:gd name="connsiteX11" fmla="*/ 9932479 w 9942075"/>
              <a:gd name="connsiteY11" fmla="*/ 0 h 6924674"/>
              <a:gd name="connsiteX12" fmla="*/ 9932479 w 9942075"/>
              <a:gd name="connsiteY12" fmla="*/ 2061756 h 6924674"/>
              <a:gd name="connsiteX13" fmla="*/ 11238 w 9942075"/>
              <a:gd name="connsiteY13" fmla="*/ 2060204 h 6924674"/>
              <a:gd name="connsiteX14" fmla="*/ 11238 w 9942075"/>
              <a:gd name="connsiteY14"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9203424 w 9942075"/>
              <a:gd name="connsiteY3" fmla="*/ 5905480 h 6924674"/>
              <a:gd name="connsiteX4" fmla="*/ 3619 w 9942075"/>
              <a:gd name="connsiteY4" fmla="*/ 6814915 h 6924674"/>
              <a:gd name="connsiteX5" fmla="*/ 0 w 9942075"/>
              <a:gd name="connsiteY5" fmla="*/ 4860070 h 6924674"/>
              <a:gd name="connsiteX6" fmla="*/ 6838362 w 9942075"/>
              <a:gd name="connsiteY6" fmla="*/ 4862012 h 6924674"/>
              <a:gd name="connsiteX7" fmla="*/ 6843930 w 9942075"/>
              <a:gd name="connsiteY7" fmla="*/ 5801735 h 6924674"/>
              <a:gd name="connsiteX8" fmla="*/ 7777800 w 9942075"/>
              <a:gd name="connsiteY8" fmla="*/ 5801642 h 6924674"/>
              <a:gd name="connsiteX9" fmla="*/ 7773304 w 9942075"/>
              <a:gd name="connsiteY9" fmla="*/ 4861156 h 6924674"/>
              <a:gd name="connsiteX10" fmla="*/ 11238 w 9942075"/>
              <a:gd name="connsiteY10" fmla="*/ 0 h 6924674"/>
              <a:gd name="connsiteX11" fmla="*/ 9932479 w 9942075"/>
              <a:gd name="connsiteY11" fmla="*/ 0 h 6924674"/>
              <a:gd name="connsiteX12" fmla="*/ 9932479 w 9942075"/>
              <a:gd name="connsiteY12" fmla="*/ 2061756 h 6924674"/>
              <a:gd name="connsiteX13" fmla="*/ 11238 w 9942075"/>
              <a:gd name="connsiteY13" fmla="*/ 2060204 h 6924674"/>
              <a:gd name="connsiteX14" fmla="*/ 11238 w 9942075"/>
              <a:gd name="connsiteY14" fmla="*/ 0 h 6924674"/>
              <a:gd name="connsiteX0" fmla="*/ 7773304 w 9942075"/>
              <a:gd name="connsiteY0" fmla="*/ 4861156 h 6924674"/>
              <a:gd name="connsiteX1" fmla="*/ 9942007 w 9942075"/>
              <a:gd name="connsiteY1" fmla="*/ 4866996 h 6924674"/>
              <a:gd name="connsiteX2" fmla="*/ 9932479 w 9942075"/>
              <a:gd name="connsiteY2" fmla="*/ 6924674 h 6924674"/>
              <a:gd name="connsiteX3" fmla="*/ 3619 w 9942075"/>
              <a:gd name="connsiteY3" fmla="*/ 6814915 h 6924674"/>
              <a:gd name="connsiteX4" fmla="*/ 0 w 9942075"/>
              <a:gd name="connsiteY4" fmla="*/ 4860070 h 6924674"/>
              <a:gd name="connsiteX5" fmla="*/ 6838362 w 9942075"/>
              <a:gd name="connsiteY5" fmla="*/ 4862012 h 6924674"/>
              <a:gd name="connsiteX6" fmla="*/ 6843930 w 9942075"/>
              <a:gd name="connsiteY6" fmla="*/ 5801735 h 6924674"/>
              <a:gd name="connsiteX7" fmla="*/ 7777800 w 9942075"/>
              <a:gd name="connsiteY7" fmla="*/ 5801642 h 6924674"/>
              <a:gd name="connsiteX8" fmla="*/ 7773304 w 9942075"/>
              <a:gd name="connsiteY8" fmla="*/ 4861156 h 6924674"/>
              <a:gd name="connsiteX9" fmla="*/ 11238 w 9942075"/>
              <a:gd name="connsiteY9" fmla="*/ 0 h 6924674"/>
              <a:gd name="connsiteX10" fmla="*/ 9932479 w 9942075"/>
              <a:gd name="connsiteY10" fmla="*/ 0 h 6924674"/>
              <a:gd name="connsiteX11" fmla="*/ 9932479 w 9942075"/>
              <a:gd name="connsiteY11" fmla="*/ 2061756 h 6924674"/>
              <a:gd name="connsiteX12" fmla="*/ 11238 w 9942075"/>
              <a:gd name="connsiteY12" fmla="*/ 2060204 h 6924674"/>
              <a:gd name="connsiteX13" fmla="*/ 11238 w 9942075"/>
              <a:gd name="connsiteY13" fmla="*/ 0 h 6924674"/>
              <a:gd name="connsiteX0" fmla="*/ 7773304 w 9942007"/>
              <a:gd name="connsiteY0" fmla="*/ 4861156 h 6814915"/>
              <a:gd name="connsiteX1" fmla="*/ 9942007 w 9942007"/>
              <a:gd name="connsiteY1" fmla="*/ 4866996 h 6814915"/>
              <a:gd name="connsiteX2" fmla="*/ 8913061 w 9942007"/>
              <a:gd name="connsiteY2" fmla="*/ 5905480 h 6814915"/>
              <a:gd name="connsiteX3" fmla="*/ 3619 w 9942007"/>
              <a:gd name="connsiteY3" fmla="*/ 6814915 h 6814915"/>
              <a:gd name="connsiteX4" fmla="*/ 0 w 9942007"/>
              <a:gd name="connsiteY4" fmla="*/ 4860070 h 6814915"/>
              <a:gd name="connsiteX5" fmla="*/ 6838362 w 9942007"/>
              <a:gd name="connsiteY5" fmla="*/ 4862012 h 6814915"/>
              <a:gd name="connsiteX6" fmla="*/ 6843930 w 9942007"/>
              <a:gd name="connsiteY6" fmla="*/ 5801735 h 6814915"/>
              <a:gd name="connsiteX7" fmla="*/ 7777800 w 9942007"/>
              <a:gd name="connsiteY7" fmla="*/ 5801642 h 6814915"/>
              <a:gd name="connsiteX8" fmla="*/ 7773304 w 9942007"/>
              <a:gd name="connsiteY8" fmla="*/ 4861156 h 6814915"/>
              <a:gd name="connsiteX9" fmla="*/ 11238 w 9942007"/>
              <a:gd name="connsiteY9" fmla="*/ 0 h 6814915"/>
              <a:gd name="connsiteX10" fmla="*/ 9932479 w 9942007"/>
              <a:gd name="connsiteY10" fmla="*/ 0 h 6814915"/>
              <a:gd name="connsiteX11" fmla="*/ 9932479 w 9942007"/>
              <a:gd name="connsiteY11" fmla="*/ 2061756 h 6814915"/>
              <a:gd name="connsiteX12" fmla="*/ 11238 w 9942007"/>
              <a:gd name="connsiteY12" fmla="*/ 2060204 h 6814915"/>
              <a:gd name="connsiteX13" fmla="*/ 11238 w 9942007"/>
              <a:gd name="connsiteY13" fmla="*/ 0 h 6814915"/>
              <a:gd name="connsiteX0" fmla="*/ 7773304 w 9942075"/>
              <a:gd name="connsiteY0" fmla="*/ 4861156 h 6846275"/>
              <a:gd name="connsiteX1" fmla="*/ 9942007 w 9942075"/>
              <a:gd name="connsiteY1" fmla="*/ 4866996 h 6846275"/>
              <a:gd name="connsiteX2" fmla="*/ 9932479 w 9942075"/>
              <a:gd name="connsiteY2" fmla="*/ 6846275 h 6846275"/>
              <a:gd name="connsiteX3" fmla="*/ 3619 w 9942075"/>
              <a:gd name="connsiteY3" fmla="*/ 6814915 h 6846275"/>
              <a:gd name="connsiteX4" fmla="*/ 0 w 9942075"/>
              <a:gd name="connsiteY4" fmla="*/ 4860070 h 6846275"/>
              <a:gd name="connsiteX5" fmla="*/ 6838362 w 9942075"/>
              <a:gd name="connsiteY5" fmla="*/ 4862012 h 6846275"/>
              <a:gd name="connsiteX6" fmla="*/ 6843930 w 9942075"/>
              <a:gd name="connsiteY6" fmla="*/ 5801735 h 6846275"/>
              <a:gd name="connsiteX7" fmla="*/ 7777800 w 9942075"/>
              <a:gd name="connsiteY7" fmla="*/ 5801642 h 6846275"/>
              <a:gd name="connsiteX8" fmla="*/ 7773304 w 9942075"/>
              <a:gd name="connsiteY8" fmla="*/ 4861156 h 6846275"/>
              <a:gd name="connsiteX9" fmla="*/ 11238 w 9942075"/>
              <a:gd name="connsiteY9" fmla="*/ 0 h 6846275"/>
              <a:gd name="connsiteX10" fmla="*/ 9932479 w 9942075"/>
              <a:gd name="connsiteY10" fmla="*/ 0 h 6846275"/>
              <a:gd name="connsiteX11" fmla="*/ 9932479 w 9942075"/>
              <a:gd name="connsiteY11" fmla="*/ 2061756 h 6846275"/>
              <a:gd name="connsiteX12" fmla="*/ 11238 w 9942075"/>
              <a:gd name="connsiteY12" fmla="*/ 2060204 h 6846275"/>
              <a:gd name="connsiteX13" fmla="*/ 11238 w 9942075"/>
              <a:gd name="connsiteY13" fmla="*/ 0 h 6846275"/>
              <a:gd name="connsiteX0" fmla="*/ 7773304 w 9942075"/>
              <a:gd name="connsiteY0" fmla="*/ 4861156 h 6846275"/>
              <a:gd name="connsiteX1" fmla="*/ 9942007 w 9942075"/>
              <a:gd name="connsiteY1" fmla="*/ 4866996 h 6846275"/>
              <a:gd name="connsiteX2" fmla="*/ 9932479 w 9942075"/>
              <a:gd name="connsiteY2" fmla="*/ 6846275 h 6846275"/>
              <a:gd name="connsiteX3" fmla="*/ 3619 w 9942075"/>
              <a:gd name="connsiteY3" fmla="*/ 6814915 h 6846275"/>
              <a:gd name="connsiteX4" fmla="*/ 0 w 9942075"/>
              <a:gd name="connsiteY4" fmla="*/ 4860070 h 6846275"/>
              <a:gd name="connsiteX5" fmla="*/ 6838362 w 9942075"/>
              <a:gd name="connsiteY5" fmla="*/ 4862012 h 6846275"/>
              <a:gd name="connsiteX6" fmla="*/ 6843930 w 9942075"/>
              <a:gd name="connsiteY6" fmla="*/ 5801735 h 6846275"/>
              <a:gd name="connsiteX7" fmla="*/ 7777800 w 9942075"/>
              <a:gd name="connsiteY7" fmla="*/ 5801642 h 6846275"/>
              <a:gd name="connsiteX8" fmla="*/ 7773304 w 9942075"/>
              <a:gd name="connsiteY8" fmla="*/ 4861156 h 6846275"/>
              <a:gd name="connsiteX9" fmla="*/ 11238 w 9942075"/>
              <a:gd name="connsiteY9" fmla="*/ 0 h 6846275"/>
              <a:gd name="connsiteX10" fmla="*/ 9038527 w 9942075"/>
              <a:gd name="connsiteY10" fmla="*/ 360638 h 6846275"/>
              <a:gd name="connsiteX11" fmla="*/ 9932479 w 9942075"/>
              <a:gd name="connsiteY11" fmla="*/ 2061756 h 6846275"/>
              <a:gd name="connsiteX12" fmla="*/ 11238 w 9942075"/>
              <a:gd name="connsiteY12" fmla="*/ 2060204 h 6846275"/>
              <a:gd name="connsiteX13" fmla="*/ 11238 w 9942075"/>
              <a:gd name="connsiteY13" fmla="*/ 0 h 6846275"/>
              <a:gd name="connsiteX0" fmla="*/ 7773304 w 9948162"/>
              <a:gd name="connsiteY0" fmla="*/ 4892516 h 6877635"/>
              <a:gd name="connsiteX1" fmla="*/ 9942007 w 9948162"/>
              <a:gd name="connsiteY1" fmla="*/ 4898356 h 6877635"/>
              <a:gd name="connsiteX2" fmla="*/ 9932479 w 9948162"/>
              <a:gd name="connsiteY2" fmla="*/ 6877635 h 6877635"/>
              <a:gd name="connsiteX3" fmla="*/ 3619 w 9948162"/>
              <a:gd name="connsiteY3" fmla="*/ 6846275 h 6877635"/>
              <a:gd name="connsiteX4" fmla="*/ 0 w 9948162"/>
              <a:gd name="connsiteY4" fmla="*/ 4891430 h 6877635"/>
              <a:gd name="connsiteX5" fmla="*/ 6838362 w 9948162"/>
              <a:gd name="connsiteY5" fmla="*/ 4893372 h 6877635"/>
              <a:gd name="connsiteX6" fmla="*/ 6843930 w 9948162"/>
              <a:gd name="connsiteY6" fmla="*/ 5833095 h 6877635"/>
              <a:gd name="connsiteX7" fmla="*/ 7777800 w 9948162"/>
              <a:gd name="connsiteY7" fmla="*/ 5833002 h 6877635"/>
              <a:gd name="connsiteX8" fmla="*/ 7773304 w 9948162"/>
              <a:gd name="connsiteY8" fmla="*/ 4892516 h 6877635"/>
              <a:gd name="connsiteX9" fmla="*/ 11238 w 9948162"/>
              <a:gd name="connsiteY9" fmla="*/ 31360 h 6877635"/>
              <a:gd name="connsiteX10" fmla="*/ 9948162 w 9948162"/>
              <a:gd name="connsiteY10" fmla="*/ 0 h 6877635"/>
              <a:gd name="connsiteX11" fmla="*/ 9932479 w 9948162"/>
              <a:gd name="connsiteY11" fmla="*/ 2093116 h 6877635"/>
              <a:gd name="connsiteX12" fmla="*/ 11238 w 9948162"/>
              <a:gd name="connsiteY12" fmla="*/ 2091564 h 6877635"/>
              <a:gd name="connsiteX13" fmla="*/ 11238 w 9948162"/>
              <a:gd name="connsiteY13" fmla="*/ 31360 h 6877635"/>
              <a:gd name="connsiteX0" fmla="*/ 7773304 w 9948162"/>
              <a:gd name="connsiteY0" fmla="*/ 4892516 h 6877635"/>
              <a:gd name="connsiteX1" fmla="*/ 9942007 w 9948162"/>
              <a:gd name="connsiteY1" fmla="*/ 4898356 h 6877635"/>
              <a:gd name="connsiteX2" fmla="*/ 9932479 w 9948162"/>
              <a:gd name="connsiteY2" fmla="*/ 6877635 h 6877635"/>
              <a:gd name="connsiteX3" fmla="*/ 3619 w 9948162"/>
              <a:gd name="connsiteY3" fmla="*/ 6846275 h 6877635"/>
              <a:gd name="connsiteX4" fmla="*/ 0 w 9948162"/>
              <a:gd name="connsiteY4" fmla="*/ 4891430 h 6877635"/>
              <a:gd name="connsiteX5" fmla="*/ 6838362 w 9948162"/>
              <a:gd name="connsiteY5" fmla="*/ 4893372 h 6877635"/>
              <a:gd name="connsiteX6" fmla="*/ 6843930 w 9948162"/>
              <a:gd name="connsiteY6" fmla="*/ 5833095 h 6877635"/>
              <a:gd name="connsiteX7" fmla="*/ 7777800 w 9948162"/>
              <a:gd name="connsiteY7" fmla="*/ 5833002 h 6877635"/>
              <a:gd name="connsiteX8" fmla="*/ 7773304 w 9948162"/>
              <a:gd name="connsiteY8" fmla="*/ 4892516 h 6877635"/>
              <a:gd name="connsiteX9" fmla="*/ 685622 w 9948162"/>
              <a:gd name="connsiteY9" fmla="*/ 454717 h 6877635"/>
              <a:gd name="connsiteX10" fmla="*/ 9948162 w 9948162"/>
              <a:gd name="connsiteY10" fmla="*/ 0 h 6877635"/>
              <a:gd name="connsiteX11" fmla="*/ 9932479 w 9948162"/>
              <a:gd name="connsiteY11" fmla="*/ 2093116 h 6877635"/>
              <a:gd name="connsiteX12" fmla="*/ 11238 w 9948162"/>
              <a:gd name="connsiteY12" fmla="*/ 2091564 h 6877635"/>
              <a:gd name="connsiteX13" fmla="*/ 685622 w 9948162"/>
              <a:gd name="connsiteY13" fmla="*/ 454717 h 6877635"/>
              <a:gd name="connsiteX0" fmla="*/ 7773304 w 9948162"/>
              <a:gd name="connsiteY0" fmla="*/ 4892516 h 6877635"/>
              <a:gd name="connsiteX1" fmla="*/ 9942007 w 9948162"/>
              <a:gd name="connsiteY1" fmla="*/ 4898356 h 6877635"/>
              <a:gd name="connsiteX2" fmla="*/ 9932479 w 9948162"/>
              <a:gd name="connsiteY2" fmla="*/ 6877635 h 6877635"/>
              <a:gd name="connsiteX3" fmla="*/ 3619 w 9948162"/>
              <a:gd name="connsiteY3" fmla="*/ 6846275 h 6877635"/>
              <a:gd name="connsiteX4" fmla="*/ 0 w 9948162"/>
              <a:gd name="connsiteY4" fmla="*/ 4891430 h 6877635"/>
              <a:gd name="connsiteX5" fmla="*/ 6838362 w 9948162"/>
              <a:gd name="connsiteY5" fmla="*/ 4893372 h 6877635"/>
              <a:gd name="connsiteX6" fmla="*/ 6843930 w 9948162"/>
              <a:gd name="connsiteY6" fmla="*/ 5833095 h 6877635"/>
              <a:gd name="connsiteX7" fmla="*/ 7777800 w 9948162"/>
              <a:gd name="connsiteY7" fmla="*/ 5833002 h 6877635"/>
              <a:gd name="connsiteX8" fmla="*/ 7773304 w 9948162"/>
              <a:gd name="connsiteY8" fmla="*/ 4892516 h 6877635"/>
              <a:gd name="connsiteX9" fmla="*/ 26921 w 9948162"/>
              <a:gd name="connsiteY9" fmla="*/ 0 h 6877635"/>
              <a:gd name="connsiteX10" fmla="*/ 9948162 w 9948162"/>
              <a:gd name="connsiteY10" fmla="*/ 0 h 6877635"/>
              <a:gd name="connsiteX11" fmla="*/ 9932479 w 9948162"/>
              <a:gd name="connsiteY11" fmla="*/ 2093116 h 6877635"/>
              <a:gd name="connsiteX12" fmla="*/ 11238 w 9948162"/>
              <a:gd name="connsiteY12" fmla="*/ 2091564 h 6877635"/>
              <a:gd name="connsiteX13" fmla="*/ 26921 w 9948162"/>
              <a:gd name="connsiteY13" fmla="*/ 0 h 6877635"/>
              <a:gd name="connsiteX0" fmla="*/ 7773304 w 9948162"/>
              <a:gd name="connsiteY0" fmla="*/ 4892516 h 6846275"/>
              <a:gd name="connsiteX1" fmla="*/ 9942007 w 9948162"/>
              <a:gd name="connsiteY1" fmla="*/ 4898356 h 6846275"/>
              <a:gd name="connsiteX2" fmla="*/ 9085578 w 9948162"/>
              <a:gd name="connsiteY2" fmla="*/ 6124999 h 6846275"/>
              <a:gd name="connsiteX3" fmla="*/ 3619 w 9948162"/>
              <a:gd name="connsiteY3" fmla="*/ 6846275 h 6846275"/>
              <a:gd name="connsiteX4" fmla="*/ 0 w 9948162"/>
              <a:gd name="connsiteY4" fmla="*/ 4891430 h 6846275"/>
              <a:gd name="connsiteX5" fmla="*/ 6838362 w 9948162"/>
              <a:gd name="connsiteY5" fmla="*/ 4893372 h 6846275"/>
              <a:gd name="connsiteX6" fmla="*/ 6843930 w 9948162"/>
              <a:gd name="connsiteY6" fmla="*/ 5833095 h 6846275"/>
              <a:gd name="connsiteX7" fmla="*/ 7777800 w 9948162"/>
              <a:gd name="connsiteY7" fmla="*/ 5833002 h 6846275"/>
              <a:gd name="connsiteX8" fmla="*/ 7773304 w 9948162"/>
              <a:gd name="connsiteY8" fmla="*/ 4892516 h 6846275"/>
              <a:gd name="connsiteX9" fmla="*/ 26921 w 9948162"/>
              <a:gd name="connsiteY9" fmla="*/ 0 h 6846275"/>
              <a:gd name="connsiteX10" fmla="*/ 9948162 w 9948162"/>
              <a:gd name="connsiteY10" fmla="*/ 0 h 6846275"/>
              <a:gd name="connsiteX11" fmla="*/ 9932479 w 9948162"/>
              <a:gd name="connsiteY11" fmla="*/ 2093116 h 6846275"/>
              <a:gd name="connsiteX12" fmla="*/ 11238 w 9948162"/>
              <a:gd name="connsiteY12" fmla="*/ 2091564 h 6846275"/>
              <a:gd name="connsiteX13" fmla="*/ 26921 w 9948162"/>
              <a:gd name="connsiteY13" fmla="*/ 0 h 6846275"/>
              <a:gd name="connsiteX0" fmla="*/ 7773304 w 9948162"/>
              <a:gd name="connsiteY0" fmla="*/ 4892516 h 6861955"/>
              <a:gd name="connsiteX1" fmla="*/ 9942007 w 9948162"/>
              <a:gd name="connsiteY1" fmla="*/ 4898356 h 6861955"/>
              <a:gd name="connsiteX2" fmla="*/ 9932480 w 9948162"/>
              <a:gd name="connsiteY2" fmla="*/ 6861955 h 6861955"/>
              <a:gd name="connsiteX3" fmla="*/ 3619 w 9948162"/>
              <a:gd name="connsiteY3" fmla="*/ 6846275 h 6861955"/>
              <a:gd name="connsiteX4" fmla="*/ 0 w 9948162"/>
              <a:gd name="connsiteY4" fmla="*/ 4891430 h 6861955"/>
              <a:gd name="connsiteX5" fmla="*/ 6838362 w 9948162"/>
              <a:gd name="connsiteY5" fmla="*/ 4893372 h 6861955"/>
              <a:gd name="connsiteX6" fmla="*/ 6843930 w 9948162"/>
              <a:gd name="connsiteY6" fmla="*/ 5833095 h 6861955"/>
              <a:gd name="connsiteX7" fmla="*/ 7777800 w 9948162"/>
              <a:gd name="connsiteY7" fmla="*/ 5833002 h 6861955"/>
              <a:gd name="connsiteX8" fmla="*/ 7773304 w 9948162"/>
              <a:gd name="connsiteY8" fmla="*/ 4892516 h 6861955"/>
              <a:gd name="connsiteX9" fmla="*/ 26921 w 9948162"/>
              <a:gd name="connsiteY9" fmla="*/ 0 h 6861955"/>
              <a:gd name="connsiteX10" fmla="*/ 9948162 w 9948162"/>
              <a:gd name="connsiteY10" fmla="*/ 0 h 6861955"/>
              <a:gd name="connsiteX11" fmla="*/ 9932479 w 9948162"/>
              <a:gd name="connsiteY11" fmla="*/ 2093116 h 6861955"/>
              <a:gd name="connsiteX12" fmla="*/ 11238 w 9948162"/>
              <a:gd name="connsiteY12" fmla="*/ 2091564 h 6861955"/>
              <a:gd name="connsiteX13" fmla="*/ 26921 w 9948162"/>
              <a:gd name="connsiteY13" fmla="*/ 0 h 6861955"/>
              <a:gd name="connsiteX0" fmla="*/ 7773304 w 9948162"/>
              <a:gd name="connsiteY0" fmla="*/ 4892516 h 6864841"/>
              <a:gd name="connsiteX1" fmla="*/ 9942007 w 9948162"/>
              <a:gd name="connsiteY1" fmla="*/ 4898356 h 6864841"/>
              <a:gd name="connsiteX2" fmla="*/ 9932480 w 9948162"/>
              <a:gd name="connsiteY2" fmla="*/ 6861955 h 6864841"/>
              <a:gd name="connsiteX3" fmla="*/ 3619 w 9948162"/>
              <a:gd name="connsiteY3" fmla="*/ 6846275 h 6864841"/>
              <a:gd name="connsiteX4" fmla="*/ 0 w 9948162"/>
              <a:gd name="connsiteY4" fmla="*/ 4891430 h 6864841"/>
              <a:gd name="connsiteX5" fmla="*/ 6838362 w 9948162"/>
              <a:gd name="connsiteY5" fmla="*/ 4893372 h 6864841"/>
              <a:gd name="connsiteX6" fmla="*/ 6843930 w 9948162"/>
              <a:gd name="connsiteY6" fmla="*/ 5833095 h 6864841"/>
              <a:gd name="connsiteX7" fmla="*/ 7777800 w 9948162"/>
              <a:gd name="connsiteY7" fmla="*/ 5833002 h 6864841"/>
              <a:gd name="connsiteX8" fmla="*/ 7773304 w 9948162"/>
              <a:gd name="connsiteY8" fmla="*/ 4892516 h 6864841"/>
              <a:gd name="connsiteX9" fmla="*/ 26921 w 9948162"/>
              <a:gd name="connsiteY9" fmla="*/ 0 h 6864841"/>
              <a:gd name="connsiteX10" fmla="*/ 9948162 w 9948162"/>
              <a:gd name="connsiteY10" fmla="*/ 0 h 6864841"/>
              <a:gd name="connsiteX11" fmla="*/ 9932479 w 9948162"/>
              <a:gd name="connsiteY11" fmla="*/ 2093116 h 6864841"/>
              <a:gd name="connsiteX12" fmla="*/ 11238 w 9948162"/>
              <a:gd name="connsiteY12" fmla="*/ 2091564 h 6864841"/>
              <a:gd name="connsiteX13" fmla="*/ 26921 w 9948162"/>
              <a:gd name="connsiteY13" fmla="*/ 0 h 6864841"/>
              <a:gd name="connsiteX0" fmla="*/ 7773304 w 9948162"/>
              <a:gd name="connsiteY0" fmla="*/ 4892516 h 6864841"/>
              <a:gd name="connsiteX1" fmla="*/ 9942007 w 9948162"/>
              <a:gd name="connsiteY1" fmla="*/ 4898356 h 6864841"/>
              <a:gd name="connsiteX2" fmla="*/ 9932480 w 9948162"/>
              <a:gd name="connsiteY2" fmla="*/ 6861955 h 6864841"/>
              <a:gd name="connsiteX3" fmla="*/ 3619 w 9948162"/>
              <a:gd name="connsiteY3" fmla="*/ 6846275 h 6864841"/>
              <a:gd name="connsiteX4" fmla="*/ 0 w 9948162"/>
              <a:gd name="connsiteY4" fmla="*/ 4891430 h 6864841"/>
              <a:gd name="connsiteX5" fmla="*/ 6838362 w 9948162"/>
              <a:gd name="connsiteY5" fmla="*/ 4893372 h 6864841"/>
              <a:gd name="connsiteX6" fmla="*/ 6843930 w 9948162"/>
              <a:gd name="connsiteY6" fmla="*/ 5833095 h 6864841"/>
              <a:gd name="connsiteX7" fmla="*/ 7777800 w 9948162"/>
              <a:gd name="connsiteY7" fmla="*/ 5833002 h 6864841"/>
              <a:gd name="connsiteX8" fmla="*/ 7773304 w 9948162"/>
              <a:gd name="connsiteY8" fmla="*/ 4892516 h 6864841"/>
              <a:gd name="connsiteX9" fmla="*/ 26921 w 9948162"/>
              <a:gd name="connsiteY9" fmla="*/ 0 h 6864841"/>
              <a:gd name="connsiteX10" fmla="*/ 9948162 w 9948162"/>
              <a:gd name="connsiteY10" fmla="*/ 0 h 6864841"/>
              <a:gd name="connsiteX11" fmla="*/ 9932479 w 9948162"/>
              <a:gd name="connsiteY11" fmla="*/ 2093116 h 6864841"/>
              <a:gd name="connsiteX12" fmla="*/ 11238 w 9948162"/>
              <a:gd name="connsiteY12" fmla="*/ 2091564 h 6864841"/>
              <a:gd name="connsiteX13" fmla="*/ 26921 w 9948162"/>
              <a:gd name="connsiteY13" fmla="*/ 0 h 6864841"/>
              <a:gd name="connsiteX0" fmla="*/ 7773304 w 9948162"/>
              <a:gd name="connsiteY0" fmla="*/ 4892516 h 6864841"/>
              <a:gd name="connsiteX1" fmla="*/ 9942007 w 9948162"/>
              <a:gd name="connsiteY1" fmla="*/ 4898356 h 6864841"/>
              <a:gd name="connsiteX2" fmla="*/ 9932480 w 9948162"/>
              <a:gd name="connsiteY2" fmla="*/ 6861955 h 6864841"/>
              <a:gd name="connsiteX3" fmla="*/ 3619 w 9948162"/>
              <a:gd name="connsiteY3" fmla="*/ 6846275 h 6864841"/>
              <a:gd name="connsiteX4" fmla="*/ 0 w 9948162"/>
              <a:gd name="connsiteY4" fmla="*/ 4891430 h 6864841"/>
              <a:gd name="connsiteX5" fmla="*/ 6666857 w 9948162"/>
              <a:gd name="connsiteY5" fmla="*/ 5210872 h 6864841"/>
              <a:gd name="connsiteX6" fmla="*/ 6843930 w 9948162"/>
              <a:gd name="connsiteY6" fmla="*/ 5833095 h 6864841"/>
              <a:gd name="connsiteX7" fmla="*/ 7777800 w 9948162"/>
              <a:gd name="connsiteY7" fmla="*/ 5833002 h 6864841"/>
              <a:gd name="connsiteX8" fmla="*/ 7773304 w 9948162"/>
              <a:gd name="connsiteY8" fmla="*/ 4892516 h 6864841"/>
              <a:gd name="connsiteX9" fmla="*/ 26921 w 9948162"/>
              <a:gd name="connsiteY9" fmla="*/ 0 h 6864841"/>
              <a:gd name="connsiteX10" fmla="*/ 9948162 w 9948162"/>
              <a:gd name="connsiteY10" fmla="*/ 0 h 6864841"/>
              <a:gd name="connsiteX11" fmla="*/ 9932479 w 9948162"/>
              <a:gd name="connsiteY11" fmla="*/ 2093116 h 6864841"/>
              <a:gd name="connsiteX12" fmla="*/ 11238 w 9948162"/>
              <a:gd name="connsiteY12" fmla="*/ 2091564 h 6864841"/>
              <a:gd name="connsiteX13" fmla="*/ 26921 w 9948162"/>
              <a:gd name="connsiteY13" fmla="*/ 0 h 6864841"/>
              <a:gd name="connsiteX0" fmla="*/ 7773304 w 9948162"/>
              <a:gd name="connsiteY0" fmla="*/ 4892516 h 6864841"/>
              <a:gd name="connsiteX1" fmla="*/ 9942007 w 9948162"/>
              <a:gd name="connsiteY1" fmla="*/ 4898356 h 6864841"/>
              <a:gd name="connsiteX2" fmla="*/ 9932480 w 9948162"/>
              <a:gd name="connsiteY2" fmla="*/ 6861955 h 6864841"/>
              <a:gd name="connsiteX3" fmla="*/ 3619 w 9948162"/>
              <a:gd name="connsiteY3" fmla="*/ 6846275 h 6864841"/>
              <a:gd name="connsiteX4" fmla="*/ 0 w 9948162"/>
              <a:gd name="connsiteY4" fmla="*/ 4891430 h 6864841"/>
              <a:gd name="connsiteX5" fmla="*/ 6838362 w 9948162"/>
              <a:gd name="connsiteY5" fmla="*/ 4899722 h 6864841"/>
              <a:gd name="connsiteX6" fmla="*/ 6843930 w 9948162"/>
              <a:gd name="connsiteY6" fmla="*/ 5833095 h 6864841"/>
              <a:gd name="connsiteX7" fmla="*/ 7777800 w 9948162"/>
              <a:gd name="connsiteY7" fmla="*/ 5833002 h 6864841"/>
              <a:gd name="connsiteX8" fmla="*/ 7773304 w 9948162"/>
              <a:gd name="connsiteY8" fmla="*/ 4892516 h 6864841"/>
              <a:gd name="connsiteX9" fmla="*/ 26921 w 9948162"/>
              <a:gd name="connsiteY9" fmla="*/ 0 h 6864841"/>
              <a:gd name="connsiteX10" fmla="*/ 9948162 w 9948162"/>
              <a:gd name="connsiteY10" fmla="*/ 0 h 6864841"/>
              <a:gd name="connsiteX11" fmla="*/ 9932479 w 9948162"/>
              <a:gd name="connsiteY11" fmla="*/ 2093116 h 6864841"/>
              <a:gd name="connsiteX12" fmla="*/ 11238 w 9948162"/>
              <a:gd name="connsiteY12" fmla="*/ 2091564 h 6864841"/>
              <a:gd name="connsiteX13" fmla="*/ 26921 w 9948162"/>
              <a:gd name="connsiteY13" fmla="*/ 0 h 6864841"/>
              <a:gd name="connsiteX0" fmla="*/ 7776480 w 9948162"/>
              <a:gd name="connsiteY0" fmla="*/ 4898866 h 6864841"/>
              <a:gd name="connsiteX1" fmla="*/ 9942007 w 9948162"/>
              <a:gd name="connsiteY1" fmla="*/ 4898356 h 6864841"/>
              <a:gd name="connsiteX2" fmla="*/ 9932480 w 9948162"/>
              <a:gd name="connsiteY2" fmla="*/ 6861955 h 6864841"/>
              <a:gd name="connsiteX3" fmla="*/ 3619 w 9948162"/>
              <a:gd name="connsiteY3" fmla="*/ 6846275 h 6864841"/>
              <a:gd name="connsiteX4" fmla="*/ 0 w 9948162"/>
              <a:gd name="connsiteY4" fmla="*/ 4891430 h 6864841"/>
              <a:gd name="connsiteX5" fmla="*/ 6838362 w 9948162"/>
              <a:gd name="connsiteY5" fmla="*/ 4899722 h 6864841"/>
              <a:gd name="connsiteX6" fmla="*/ 6843930 w 9948162"/>
              <a:gd name="connsiteY6" fmla="*/ 5833095 h 6864841"/>
              <a:gd name="connsiteX7" fmla="*/ 7777800 w 9948162"/>
              <a:gd name="connsiteY7" fmla="*/ 5833002 h 6864841"/>
              <a:gd name="connsiteX8" fmla="*/ 7776480 w 9948162"/>
              <a:gd name="connsiteY8" fmla="*/ 4898866 h 6864841"/>
              <a:gd name="connsiteX9" fmla="*/ 26921 w 9948162"/>
              <a:gd name="connsiteY9" fmla="*/ 0 h 6864841"/>
              <a:gd name="connsiteX10" fmla="*/ 9948162 w 9948162"/>
              <a:gd name="connsiteY10" fmla="*/ 0 h 6864841"/>
              <a:gd name="connsiteX11" fmla="*/ 9932479 w 9948162"/>
              <a:gd name="connsiteY11" fmla="*/ 2093116 h 6864841"/>
              <a:gd name="connsiteX12" fmla="*/ 11238 w 9948162"/>
              <a:gd name="connsiteY12" fmla="*/ 2091564 h 6864841"/>
              <a:gd name="connsiteX13" fmla="*/ 26921 w 9948162"/>
              <a:gd name="connsiteY13" fmla="*/ 0 h 6864841"/>
              <a:gd name="connsiteX0" fmla="*/ 7776480 w 9948162"/>
              <a:gd name="connsiteY0" fmla="*/ 4898866 h 6864841"/>
              <a:gd name="connsiteX1" fmla="*/ 9942007 w 9948162"/>
              <a:gd name="connsiteY1" fmla="*/ 4898356 h 6864841"/>
              <a:gd name="connsiteX2" fmla="*/ 9932480 w 9948162"/>
              <a:gd name="connsiteY2" fmla="*/ 6861955 h 6864841"/>
              <a:gd name="connsiteX3" fmla="*/ 3619 w 9948162"/>
              <a:gd name="connsiteY3" fmla="*/ 6846275 h 6864841"/>
              <a:gd name="connsiteX4" fmla="*/ 0 w 9948162"/>
              <a:gd name="connsiteY4" fmla="*/ 4897780 h 6864841"/>
              <a:gd name="connsiteX5" fmla="*/ 6838362 w 9948162"/>
              <a:gd name="connsiteY5" fmla="*/ 4899722 h 6864841"/>
              <a:gd name="connsiteX6" fmla="*/ 6843930 w 9948162"/>
              <a:gd name="connsiteY6" fmla="*/ 5833095 h 6864841"/>
              <a:gd name="connsiteX7" fmla="*/ 7777800 w 9948162"/>
              <a:gd name="connsiteY7" fmla="*/ 5833002 h 6864841"/>
              <a:gd name="connsiteX8" fmla="*/ 7776480 w 9948162"/>
              <a:gd name="connsiteY8" fmla="*/ 4898866 h 6864841"/>
              <a:gd name="connsiteX9" fmla="*/ 26921 w 9948162"/>
              <a:gd name="connsiteY9" fmla="*/ 0 h 6864841"/>
              <a:gd name="connsiteX10" fmla="*/ 9948162 w 9948162"/>
              <a:gd name="connsiteY10" fmla="*/ 0 h 6864841"/>
              <a:gd name="connsiteX11" fmla="*/ 9932479 w 9948162"/>
              <a:gd name="connsiteY11" fmla="*/ 2093116 h 6864841"/>
              <a:gd name="connsiteX12" fmla="*/ 11238 w 9948162"/>
              <a:gd name="connsiteY12" fmla="*/ 2091564 h 6864841"/>
              <a:gd name="connsiteX13" fmla="*/ 26921 w 9948162"/>
              <a:gd name="connsiteY13" fmla="*/ 0 h 686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48162" h="6864841">
                <a:moveTo>
                  <a:pt x="7776480" y="4898866"/>
                </a:moveTo>
                <a:lnTo>
                  <a:pt x="9942007" y="4898356"/>
                </a:lnTo>
                <a:cubicBezTo>
                  <a:pt x="9943066" y="5610707"/>
                  <a:pt x="9931422" y="6870880"/>
                  <a:pt x="9932480" y="6861955"/>
                </a:cubicBezTo>
                <a:cubicBezTo>
                  <a:pt x="9932048" y="6872408"/>
                  <a:pt x="3313239" y="6851502"/>
                  <a:pt x="3619" y="6846275"/>
                </a:cubicBezTo>
                <a:cubicBezTo>
                  <a:pt x="2413" y="6158074"/>
                  <a:pt x="1206" y="5585981"/>
                  <a:pt x="0" y="4897780"/>
                </a:cubicBezTo>
                <a:lnTo>
                  <a:pt x="6838362" y="4899722"/>
                </a:lnTo>
                <a:cubicBezTo>
                  <a:pt x="6840388" y="5221297"/>
                  <a:pt x="6841904" y="5511520"/>
                  <a:pt x="6843930" y="5833095"/>
                </a:cubicBezTo>
                <a:lnTo>
                  <a:pt x="7777800" y="5833002"/>
                </a:lnTo>
                <a:cubicBezTo>
                  <a:pt x="7775559" y="5508751"/>
                  <a:pt x="7778721" y="5223117"/>
                  <a:pt x="7776480" y="4898866"/>
                </a:cubicBezTo>
                <a:close/>
                <a:moveTo>
                  <a:pt x="26921" y="0"/>
                </a:moveTo>
                <a:lnTo>
                  <a:pt x="9948162" y="0"/>
                </a:lnTo>
                <a:lnTo>
                  <a:pt x="9932479" y="2093116"/>
                </a:lnTo>
                <a:lnTo>
                  <a:pt x="11238" y="2091564"/>
                </a:lnTo>
                <a:lnTo>
                  <a:pt x="26921" y="0"/>
                </a:lnTo>
                <a:close/>
              </a:path>
            </a:pathLst>
          </a:custGeom>
          <a:solidFill>
            <a:schemeClr val="bg1"/>
          </a:solidFill>
          <a:ln w="10795" cap="flat" cmpd="sng" algn="ctr">
            <a:noFill/>
            <a:prstDash val="solid"/>
            <a:round/>
            <a:headEnd type="none" w="med" len="med"/>
            <a:tailEnd type="triangle" w="med" len="med"/>
          </a:ln>
          <a:effectLst/>
        </p:spPr>
        <p:txBody>
          <a:bodyPr vert="horz" wrap="square" lIns="91418" tIns="45709" rIns="91418" bIns="45709" numCol="1" rtlCol="0" anchor="t" anchorCtr="0" compatLnSpc="1">
            <a:prstTxWarp prst="textNoShape">
              <a:avLst/>
            </a:prstTxWarp>
          </a:bodyPr>
          <a:lstStyle/>
          <a:p>
            <a:endParaRPr lang="de-DE" sz="1800">
              <a:solidFill>
                <a:srgbClr val="000000"/>
              </a:solidFill>
            </a:endParaRPr>
          </a:p>
        </p:txBody>
      </p:sp>
      <p:graphicFrame>
        <p:nvGraphicFramePr>
          <p:cNvPr id="2" name="Objekt 1" hidden="1"/>
          <p:cNvGraphicFramePr>
            <a:graphicFrameLocks noChangeAspect="1"/>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45"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0" y="0"/>
                        <a:ext cx="158750" cy="158750"/>
                      </a:xfrm>
                      <a:prstGeom prst="rect">
                        <a:avLst/>
                      </a:prstGeom>
                    </p:spPr>
                  </p:pic>
                </p:oleObj>
              </mc:Fallback>
            </mc:AlternateContent>
          </a:graphicData>
        </a:graphic>
      </p:graphicFrame>
      <p:grpSp>
        <p:nvGrpSpPr>
          <p:cNvPr id="4" name="Gruppierung 3"/>
          <p:cNvGrpSpPr/>
          <p:nvPr userDrawn="1"/>
        </p:nvGrpSpPr>
        <p:grpSpPr>
          <a:xfrm>
            <a:off x="4953511" y="2104426"/>
            <a:ext cx="3740882" cy="3743076"/>
            <a:chOff x="3923006" y="1854428"/>
            <a:chExt cx="3739683" cy="3743076"/>
          </a:xfrm>
        </p:grpSpPr>
        <p:sp>
          <p:nvSpPr>
            <p:cNvPr id="16" name="Rechteck 15"/>
            <p:cNvSpPr/>
            <p:nvPr/>
          </p:nvSpPr>
          <p:spPr bwMode="auto">
            <a:xfrm>
              <a:off x="4859681" y="3725245"/>
              <a:ext cx="936000" cy="936000"/>
            </a:xfrm>
            <a:prstGeom prst="rect">
              <a:avLst/>
            </a:prstGeom>
            <a:solidFill>
              <a:srgbClr val="0069B4">
                <a:alpha val="50000"/>
              </a:srgbClr>
            </a:solidFill>
            <a:ln w="1079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de-DE" sz="1800">
                <a:solidFill>
                  <a:srgbClr val="000000"/>
                </a:solidFill>
              </a:endParaRPr>
            </a:p>
          </p:txBody>
        </p:sp>
        <p:sp>
          <p:nvSpPr>
            <p:cNvPr id="17" name="Rechteck 16"/>
            <p:cNvSpPr/>
            <p:nvPr/>
          </p:nvSpPr>
          <p:spPr bwMode="auto">
            <a:xfrm>
              <a:off x="5793185" y="3725245"/>
              <a:ext cx="936000" cy="936000"/>
            </a:xfrm>
            <a:prstGeom prst="rect">
              <a:avLst/>
            </a:prstGeom>
            <a:solidFill>
              <a:schemeClr val="bg1">
                <a:alpha val="71000"/>
              </a:schemeClr>
            </a:solidFill>
            <a:ln w="1079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de-DE" sz="1800">
                <a:solidFill>
                  <a:srgbClr val="000000"/>
                </a:solidFill>
              </a:endParaRPr>
            </a:p>
          </p:txBody>
        </p:sp>
        <p:sp>
          <p:nvSpPr>
            <p:cNvPr id="18" name="Rechteck 17"/>
            <p:cNvSpPr/>
            <p:nvPr/>
          </p:nvSpPr>
          <p:spPr bwMode="auto">
            <a:xfrm>
              <a:off x="6726689" y="3725245"/>
              <a:ext cx="936000" cy="936000"/>
            </a:xfrm>
            <a:prstGeom prst="rect">
              <a:avLst/>
            </a:prstGeom>
            <a:solidFill>
              <a:srgbClr val="FFFFFF">
                <a:alpha val="32000"/>
              </a:srgbClr>
            </a:solidFill>
            <a:ln w="1079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de-DE" sz="1800">
                <a:solidFill>
                  <a:srgbClr val="000000"/>
                </a:solidFill>
              </a:endParaRPr>
            </a:p>
          </p:txBody>
        </p:sp>
        <p:sp>
          <p:nvSpPr>
            <p:cNvPr id="19" name="Rechteck 18"/>
            <p:cNvSpPr/>
            <p:nvPr/>
          </p:nvSpPr>
          <p:spPr bwMode="auto">
            <a:xfrm>
              <a:off x="3923006" y="2790562"/>
              <a:ext cx="936000" cy="936000"/>
            </a:xfrm>
            <a:prstGeom prst="rect">
              <a:avLst/>
            </a:prstGeom>
            <a:solidFill>
              <a:srgbClr val="66A5D2">
                <a:alpha val="91000"/>
              </a:srgbClr>
            </a:solidFill>
            <a:ln w="1079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de-DE" sz="1800">
                <a:solidFill>
                  <a:srgbClr val="000000"/>
                </a:solidFill>
              </a:endParaRPr>
            </a:p>
          </p:txBody>
        </p:sp>
        <p:sp>
          <p:nvSpPr>
            <p:cNvPr id="20" name="Rechteck 19"/>
            <p:cNvSpPr/>
            <p:nvPr/>
          </p:nvSpPr>
          <p:spPr bwMode="auto">
            <a:xfrm>
              <a:off x="4858577" y="2790562"/>
              <a:ext cx="936000" cy="936000"/>
            </a:xfrm>
            <a:prstGeom prst="rect">
              <a:avLst/>
            </a:prstGeom>
            <a:solidFill>
              <a:srgbClr val="0069B4">
                <a:alpha val="82000"/>
              </a:srgbClr>
            </a:solidFill>
            <a:ln w="1079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de-DE" sz="1800">
                <a:solidFill>
                  <a:srgbClr val="000000"/>
                </a:solidFill>
              </a:endParaRPr>
            </a:p>
          </p:txBody>
        </p:sp>
        <p:sp>
          <p:nvSpPr>
            <p:cNvPr id="22" name="Rechteck 21"/>
            <p:cNvSpPr/>
            <p:nvPr/>
          </p:nvSpPr>
          <p:spPr bwMode="auto">
            <a:xfrm>
              <a:off x="5793122" y="2790562"/>
              <a:ext cx="936000" cy="936000"/>
            </a:xfrm>
            <a:prstGeom prst="rect">
              <a:avLst/>
            </a:prstGeom>
            <a:solidFill>
              <a:srgbClr val="66A5D2">
                <a:alpha val="82000"/>
              </a:srgbClr>
            </a:solidFill>
            <a:ln w="1079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de-DE" sz="1800">
                <a:solidFill>
                  <a:srgbClr val="66A5D2"/>
                </a:solidFill>
              </a:endParaRPr>
            </a:p>
          </p:txBody>
        </p:sp>
        <p:sp>
          <p:nvSpPr>
            <p:cNvPr id="23" name="Rechteck 22"/>
            <p:cNvSpPr/>
            <p:nvPr/>
          </p:nvSpPr>
          <p:spPr bwMode="auto">
            <a:xfrm>
              <a:off x="4858769" y="1854428"/>
              <a:ext cx="936000" cy="936000"/>
            </a:xfrm>
            <a:prstGeom prst="rect">
              <a:avLst/>
            </a:prstGeom>
            <a:solidFill>
              <a:srgbClr val="66A5D2">
                <a:alpha val="80000"/>
              </a:srgbClr>
            </a:solidFill>
            <a:ln w="1079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de-DE" sz="1800">
                <a:solidFill>
                  <a:srgbClr val="000000"/>
                </a:solidFill>
              </a:endParaRPr>
            </a:p>
          </p:txBody>
        </p:sp>
        <p:sp>
          <p:nvSpPr>
            <p:cNvPr id="24" name="Rechteck 23"/>
            <p:cNvSpPr/>
            <p:nvPr/>
          </p:nvSpPr>
          <p:spPr bwMode="auto">
            <a:xfrm>
              <a:off x="5792420" y="4661504"/>
              <a:ext cx="936000" cy="936000"/>
            </a:xfrm>
            <a:prstGeom prst="rect">
              <a:avLst/>
            </a:prstGeom>
            <a:solidFill>
              <a:srgbClr val="FFFFFF">
                <a:alpha val="32000"/>
              </a:srgbClr>
            </a:solidFill>
            <a:ln w="1079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de-DE" sz="1800">
                <a:solidFill>
                  <a:srgbClr val="000000"/>
                </a:solidFill>
              </a:endParaRPr>
            </a:p>
          </p:txBody>
        </p:sp>
      </p:grpSp>
      <p:sp>
        <p:nvSpPr>
          <p:cNvPr id="36" name="Textplatzhalter 24"/>
          <p:cNvSpPr>
            <a:spLocks noGrp="1"/>
          </p:cNvSpPr>
          <p:nvPr>
            <p:ph type="body" sz="quarter" idx="12" hasCustomPrompt="1"/>
          </p:nvPr>
        </p:nvSpPr>
        <p:spPr>
          <a:xfrm>
            <a:off x="360115" y="5610509"/>
            <a:ext cx="5113639" cy="215935"/>
          </a:xfrm>
        </p:spPr>
        <p:txBody>
          <a:bodyPr/>
          <a:lstStyle>
            <a:lvl1pPr marL="0" indent="0">
              <a:buNone/>
              <a:defRPr sz="1800">
                <a:solidFill>
                  <a:srgbClr val="00549F"/>
                </a:solidFill>
              </a:defRPr>
            </a:lvl1pPr>
          </a:lstStyle>
          <a:p>
            <a:pPr lvl="0"/>
            <a:r>
              <a:rPr lang="de-DE" dirty="0" err="1"/>
              <a:t>Subline</a:t>
            </a:r>
            <a:r>
              <a:rPr lang="de-DE" dirty="0"/>
              <a:t> (optional)</a:t>
            </a:r>
          </a:p>
        </p:txBody>
      </p:sp>
      <p:sp>
        <p:nvSpPr>
          <p:cNvPr id="12" name="Titel 11"/>
          <p:cNvSpPr>
            <a:spLocks noGrp="1"/>
          </p:cNvSpPr>
          <p:nvPr>
            <p:ph type="title" hasCustomPrompt="1"/>
          </p:nvPr>
        </p:nvSpPr>
        <p:spPr>
          <a:xfrm>
            <a:off x="360122" y="4970716"/>
            <a:ext cx="5099613" cy="586800"/>
          </a:xfrm>
        </p:spPr>
        <p:txBody>
          <a:bodyPr anchor="b"/>
          <a:lstStyle/>
          <a:p>
            <a:r>
              <a:rPr lang="de-DE" dirty="0"/>
              <a:t>Headline</a:t>
            </a:r>
          </a:p>
        </p:txBody>
      </p:sp>
      <p:sp>
        <p:nvSpPr>
          <p:cNvPr id="29" name="Textfeld 28"/>
          <p:cNvSpPr txBox="1"/>
          <p:nvPr userDrawn="1"/>
        </p:nvSpPr>
        <p:spPr>
          <a:xfrm>
            <a:off x="278250" y="4701252"/>
            <a:ext cx="1626728" cy="200033"/>
          </a:xfrm>
          <a:prstGeom prst="rect">
            <a:avLst/>
          </a:prstGeom>
          <a:noFill/>
        </p:spPr>
        <p:txBody>
          <a:bodyPr wrap="square" lIns="91418" tIns="45709" rIns="91418" bIns="45709" rtlCol="0">
            <a:spAutoFit/>
          </a:bodyPr>
          <a:lstStyle/>
          <a:p>
            <a:r>
              <a:rPr lang="de-DE" sz="700" dirty="0">
                <a:solidFill>
                  <a:srgbClr val="FFFFFF"/>
                </a:solidFill>
                <a:latin typeface="Arial"/>
              </a:rPr>
              <a:t>WBA</a:t>
            </a:r>
          </a:p>
        </p:txBody>
      </p:sp>
      <p:pic>
        <p:nvPicPr>
          <p:cNvPr id="25" name="Bild 24"/>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54850" y="338400"/>
            <a:ext cx="3165190" cy="1281600"/>
          </a:xfrm>
          <a:prstGeom prst="rect">
            <a:avLst/>
          </a:prstGeom>
        </p:spPr>
      </p:pic>
    </p:spTree>
    <p:extLst>
      <p:ext uri="{BB962C8B-B14F-4D97-AF65-F5344CB8AC3E}">
        <p14:creationId xmlns:p14="http://schemas.microsoft.com/office/powerpoint/2010/main" val="2613026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4009517982"/>
              </p:ext>
            </p:extLst>
          </p:nvPr>
        </p:nvGraphicFramePr>
        <p:xfrm>
          <a:off x="1593" y="1598"/>
          <a:ext cx="1587" cy="1587"/>
        </p:xfrm>
        <a:graphic>
          <a:graphicData uri="http://schemas.openxmlformats.org/presentationml/2006/ole">
            <mc:AlternateContent xmlns:mc="http://schemas.openxmlformats.org/markup-compatibility/2006">
              <mc:Choice xmlns:v="urn:schemas-microsoft-com:vml" Requires="v">
                <p:oleObj spid="_x0000_s3169" name="think-cell Folie" r:id="rId4" imgW="360" imgH="360" progId="TCLayout.ActiveDocument.1">
                  <p:embed/>
                </p:oleObj>
              </mc:Choice>
              <mc:Fallback>
                <p:oleObj name="think-cell Folie" r:id="rId4" imgW="360" imgH="360" progId="TCLayout.ActiveDocument.1">
                  <p:embed/>
                  <p:pic>
                    <p:nvPicPr>
                      <p:cNvPr id="2" name="Objekt 1" hidden="1"/>
                      <p:cNvPicPr/>
                      <p:nvPr/>
                    </p:nvPicPr>
                    <p:blipFill>
                      <a:blip r:embed="rId5"/>
                      <a:stretch>
                        <a:fillRect/>
                      </a:stretch>
                    </p:blipFill>
                    <p:spPr>
                      <a:xfrm>
                        <a:off x="1593" y="1598"/>
                        <a:ext cx="1587" cy="1587"/>
                      </a:xfrm>
                      <a:prstGeom prst="rect">
                        <a:avLst/>
                      </a:prstGeom>
                    </p:spPr>
                  </p:pic>
                </p:oleObj>
              </mc:Fallback>
            </mc:AlternateContent>
          </a:graphicData>
        </a:graphic>
      </p:graphicFrame>
      <p:sp>
        <p:nvSpPr>
          <p:cNvPr id="4" name="Inhaltsplatzhalter 2"/>
          <p:cNvSpPr>
            <a:spLocks noGrp="1"/>
          </p:cNvSpPr>
          <p:nvPr>
            <p:ph sz="half" idx="1"/>
          </p:nvPr>
        </p:nvSpPr>
        <p:spPr>
          <a:xfrm>
            <a:off x="360479" y="1631278"/>
            <a:ext cx="9181868" cy="4815263"/>
          </a:xfrm>
        </p:spPr>
        <p:txBody>
          <a:bodyPr/>
          <a:lstStyle>
            <a:lvl1pPr>
              <a:buClrTx/>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p:txBody>
      </p:sp>
      <p:sp>
        <p:nvSpPr>
          <p:cNvPr id="7" name="Titel 6"/>
          <p:cNvSpPr>
            <a:spLocks noGrp="1"/>
          </p:cNvSpPr>
          <p:nvPr>
            <p:ph type="title" hasCustomPrompt="1"/>
          </p:nvPr>
        </p:nvSpPr>
        <p:spPr>
          <a:xfrm>
            <a:off x="360482" y="486009"/>
            <a:ext cx="7818106" cy="566513"/>
          </a:xfrm>
        </p:spPr>
        <p:txBody>
          <a:bodyPr/>
          <a:lstStyle>
            <a:lvl1pPr>
              <a:defRPr>
                <a:solidFill>
                  <a:srgbClr val="00549F"/>
                </a:solidFill>
              </a:defRPr>
            </a:lvl1pPr>
          </a:lstStyle>
          <a:p>
            <a:r>
              <a:rPr lang="de-DE" dirty="0"/>
              <a:t>Headline</a:t>
            </a:r>
          </a:p>
        </p:txBody>
      </p:sp>
    </p:spTree>
    <p:extLst>
      <p:ext uri="{BB962C8B-B14F-4D97-AF65-F5344CB8AC3E}">
        <p14:creationId xmlns:p14="http://schemas.microsoft.com/office/powerpoint/2010/main" val="16120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273015271"/>
              </p:ext>
            </p:extLst>
          </p:nvPr>
        </p:nvGraphicFramePr>
        <p:xfrm>
          <a:off x="1593" y="1598"/>
          <a:ext cx="1587" cy="1587"/>
        </p:xfrm>
        <a:graphic>
          <a:graphicData uri="http://schemas.openxmlformats.org/presentationml/2006/ole">
            <mc:AlternateContent xmlns:mc="http://schemas.openxmlformats.org/markup-compatibility/2006">
              <mc:Choice xmlns:v="urn:schemas-microsoft-com:vml" Requires="v">
                <p:oleObj spid="_x0000_s4193" name="think-cell Folie" r:id="rId4" imgW="360" imgH="360" progId="TCLayout.ActiveDocument.1">
                  <p:embed/>
                </p:oleObj>
              </mc:Choice>
              <mc:Fallback>
                <p:oleObj name="think-cell Folie" r:id="rId4" imgW="360" imgH="360" progId="TCLayout.ActiveDocument.1">
                  <p:embed/>
                  <p:pic>
                    <p:nvPicPr>
                      <p:cNvPr id="2" name="Objekt 1" hidden="1"/>
                      <p:cNvPicPr/>
                      <p:nvPr/>
                    </p:nvPicPr>
                    <p:blipFill>
                      <a:blip r:embed="rId5"/>
                      <a:stretch>
                        <a:fillRect/>
                      </a:stretch>
                    </p:blipFill>
                    <p:spPr>
                      <a:xfrm>
                        <a:off x="1593" y="1598"/>
                        <a:ext cx="1587" cy="1587"/>
                      </a:xfrm>
                      <a:prstGeom prst="rect">
                        <a:avLst/>
                      </a:prstGeom>
                    </p:spPr>
                  </p:pic>
                </p:oleObj>
              </mc:Fallback>
            </mc:AlternateContent>
          </a:graphicData>
        </a:graphic>
      </p:graphicFrame>
      <p:sp>
        <p:nvSpPr>
          <p:cNvPr id="7" name="Titel 6"/>
          <p:cNvSpPr>
            <a:spLocks noGrp="1"/>
          </p:cNvSpPr>
          <p:nvPr>
            <p:ph type="title" hasCustomPrompt="1"/>
          </p:nvPr>
        </p:nvSpPr>
        <p:spPr>
          <a:xfrm>
            <a:off x="359365" y="485499"/>
            <a:ext cx="7818106" cy="567025"/>
          </a:xfrm>
        </p:spPr>
        <p:txBody>
          <a:bodyPr/>
          <a:lstStyle>
            <a:lvl1pPr>
              <a:defRPr>
                <a:solidFill>
                  <a:srgbClr val="00549F"/>
                </a:solidFill>
              </a:defRPr>
            </a:lvl1pPr>
          </a:lstStyle>
          <a:p>
            <a:r>
              <a:rPr lang="de-DE" dirty="0"/>
              <a:t>Headline</a:t>
            </a:r>
          </a:p>
        </p:txBody>
      </p:sp>
    </p:spTree>
    <p:extLst>
      <p:ext uri="{BB962C8B-B14F-4D97-AF65-F5344CB8AC3E}">
        <p14:creationId xmlns:p14="http://schemas.microsoft.com/office/powerpoint/2010/main" val="1027181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2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60116" y="1628780"/>
            <a:ext cx="4484331" cy="481978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p:txBody>
      </p:sp>
      <p:sp>
        <p:nvSpPr>
          <p:cNvPr id="4" name="Inhaltsplatzhalter 2"/>
          <p:cNvSpPr>
            <a:spLocks noGrp="1"/>
          </p:cNvSpPr>
          <p:nvPr>
            <p:ph sz="half" idx="10"/>
          </p:nvPr>
        </p:nvSpPr>
        <p:spPr>
          <a:xfrm>
            <a:off x="5068834" y="1628780"/>
            <a:ext cx="4483437" cy="481978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p:txBody>
      </p:sp>
      <p:sp>
        <p:nvSpPr>
          <p:cNvPr id="8" name="Titel 7"/>
          <p:cNvSpPr>
            <a:spLocks noGrp="1"/>
          </p:cNvSpPr>
          <p:nvPr>
            <p:ph type="title" hasCustomPrompt="1"/>
          </p:nvPr>
        </p:nvSpPr>
        <p:spPr>
          <a:xfrm>
            <a:off x="359365" y="485499"/>
            <a:ext cx="7818106" cy="567025"/>
          </a:xfrm>
        </p:spPr>
        <p:txBody>
          <a:bodyPr/>
          <a:lstStyle>
            <a:lvl1pPr>
              <a:defRPr>
                <a:solidFill>
                  <a:srgbClr val="00549F"/>
                </a:solidFill>
              </a:defRPr>
            </a:lvl1pPr>
          </a:lstStyle>
          <a:p>
            <a:r>
              <a:rPr lang="de-DE" dirty="0"/>
              <a:t>Headline</a:t>
            </a:r>
          </a:p>
        </p:txBody>
      </p:sp>
    </p:spTree>
    <p:extLst>
      <p:ext uri="{BB962C8B-B14F-4D97-AF65-F5344CB8AC3E}">
        <p14:creationId xmlns:p14="http://schemas.microsoft.com/office/powerpoint/2010/main" val="998526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3 Inhalte">
    <p:spTree>
      <p:nvGrpSpPr>
        <p:cNvPr id="1" name=""/>
        <p:cNvGrpSpPr/>
        <p:nvPr/>
      </p:nvGrpSpPr>
      <p:grpSpPr>
        <a:xfrm>
          <a:off x="0" y="0"/>
          <a:ext cx="0" cy="0"/>
          <a:chOff x="0" y="0"/>
          <a:chExt cx="0" cy="0"/>
        </a:xfrm>
      </p:grpSpPr>
      <p:sp>
        <p:nvSpPr>
          <p:cNvPr id="4" name="Inhaltsplatzhalter 2"/>
          <p:cNvSpPr>
            <a:spLocks noGrp="1"/>
          </p:cNvSpPr>
          <p:nvPr>
            <p:ph sz="half" idx="1"/>
          </p:nvPr>
        </p:nvSpPr>
        <p:spPr>
          <a:xfrm>
            <a:off x="360116" y="1628780"/>
            <a:ext cx="2914650" cy="481978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p:txBody>
      </p:sp>
      <p:sp>
        <p:nvSpPr>
          <p:cNvPr id="9" name="Titel 8"/>
          <p:cNvSpPr>
            <a:spLocks noGrp="1"/>
          </p:cNvSpPr>
          <p:nvPr>
            <p:ph type="title" hasCustomPrompt="1"/>
          </p:nvPr>
        </p:nvSpPr>
        <p:spPr>
          <a:xfrm>
            <a:off x="359365" y="485498"/>
            <a:ext cx="7818106" cy="567025"/>
          </a:xfrm>
        </p:spPr>
        <p:txBody>
          <a:bodyPr/>
          <a:lstStyle>
            <a:lvl1pPr>
              <a:defRPr>
                <a:solidFill>
                  <a:srgbClr val="00549F"/>
                </a:solidFill>
              </a:defRPr>
            </a:lvl1pPr>
          </a:lstStyle>
          <a:p>
            <a:r>
              <a:rPr lang="de-DE" dirty="0"/>
              <a:t>Headline</a:t>
            </a:r>
          </a:p>
        </p:txBody>
      </p:sp>
      <p:sp>
        <p:nvSpPr>
          <p:cNvPr id="6" name="Inhaltsplatzhalter 2"/>
          <p:cNvSpPr>
            <a:spLocks noGrp="1"/>
          </p:cNvSpPr>
          <p:nvPr>
            <p:ph sz="half" idx="10"/>
          </p:nvPr>
        </p:nvSpPr>
        <p:spPr>
          <a:xfrm>
            <a:off x="3493080" y="1628780"/>
            <a:ext cx="2914650" cy="481978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p:txBody>
      </p:sp>
      <p:sp>
        <p:nvSpPr>
          <p:cNvPr id="10" name="Inhaltsplatzhalter 2"/>
          <p:cNvSpPr>
            <a:spLocks noGrp="1"/>
          </p:cNvSpPr>
          <p:nvPr>
            <p:ph sz="half" idx="11"/>
          </p:nvPr>
        </p:nvSpPr>
        <p:spPr>
          <a:xfrm>
            <a:off x="6630556" y="1628780"/>
            <a:ext cx="2914650" cy="481978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877848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480" y="3292786"/>
            <a:ext cx="7779183" cy="1348473"/>
          </a:xfrm>
          <a:prstGeom prst="rect">
            <a:avLst/>
          </a:prstGeom>
        </p:spPr>
        <p:txBody>
          <a:bodyPr anchor="t"/>
          <a:lstStyle>
            <a:lvl1pPr algn="l">
              <a:defRPr sz="3000">
                <a:solidFill>
                  <a:srgbClr val="00549F"/>
                </a:solidFill>
              </a:defRPr>
            </a:lvl1pPr>
          </a:lstStyle>
          <a:p>
            <a:r>
              <a:rPr lang="de-DE" dirty="0"/>
              <a:t>Zwischentitel</a:t>
            </a:r>
          </a:p>
        </p:txBody>
      </p:sp>
    </p:spTree>
    <p:extLst>
      <p:ext uri="{BB962C8B-B14F-4D97-AF65-F5344CB8AC3E}">
        <p14:creationId xmlns:p14="http://schemas.microsoft.com/office/powerpoint/2010/main" val="2194471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360116" y="1628783"/>
            <a:ext cx="9181868" cy="4825999"/>
          </a:xfrm>
        </p:spPr>
        <p:txBody>
          <a:bodyPr/>
          <a:lstStyle>
            <a:lvl1pPr>
              <a:defRPr sz="1600"/>
            </a:lvl1pPr>
          </a:lstStyle>
          <a:p>
            <a:r>
              <a:rPr lang="de-DE" dirty="0"/>
              <a:t>Bild auf Platzhalter ziehen oder durch Klicken auf Symbol hinzufügen</a:t>
            </a:r>
          </a:p>
        </p:txBody>
      </p:sp>
      <p:sp>
        <p:nvSpPr>
          <p:cNvPr id="2" name="Titel 1"/>
          <p:cNvSpPr>
            <a:spLocks noGrp="1"/>
          </p:cNvSpPr>
          <p:nvPr>
            <p:ph type="title" hasCustomPrompt="1"/>
          </p:nvPr>
        </p:nvSpPr>
        <p:spPr>
          <a:xfrm>
            <a:off x="359365" y="485499"/>
            <a:ext cx="7818106" cy="567025"/>
          </a:xfrm>
        </p:spPr>
        <p:txBody>
          <a:bodyPr/>
          <a:lstStyle>
            <a:lvl1pPr>
              <a:defRPr>
                <a:solidFill>
                  <a:srgbClr val="00549F"/>
                </a:solidFill>
              </a:defRPr>
            </a:lvl1pPr>
          </a:lstStyle>
          <a:p>
            <a:r>
              <a:rPr lang="de-DE" dirty="0"/>
              <a:t>Headline</a:t>
            </a:r>
          </a:p>
        </p:txBody>
      </p:sp>
    </p:spTree>
    <p:extLst>
      <p:ext uri="{BB962C8B-B14F-4D97-AF65-F5344CB8AC3E}">
        <p14:creationId xmlns:p14="http://schemas.microsoft.com/office/powerpoint/2010/main" val="294054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Box 14"/>
          <p:cNvSpPr txBox="1">
            <a:spLocks noChangeArrowheads="1"/>
          </p:cNvSpPr>
          <p:nvPr userDrawn="1"/>
        </p:nvSpPr>
        <p:spPr bwMode="gray">
          <a:xfrm>
            <a:off x="-43272" y="6550424"/>
            <a:ext cx="385762" cy="2647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39676" rIns="0" bIns="39676">
            <a:spAutoFit/>
          </a:bodyPr>
          <a:lstStyle>
            <a:lvl1pPr defTabSz="793750">
              <a:defRPr sz="1200" b="1">
                <a:solidFill>
                  <a:schemeClr val="tx1"/>
                </a:solidFill>
                <a:latin typeface="Arial" charset="0"/>
              </a:defRPr>
            </a:lvl1pPr>
            <a:lvl2pPr marL="742950" indent="-285750" defTabSz="793750">
              <a:defRPr sz="1200" b="1">
                <a:solidFill>
                  <a:schemeClr val="tx1"/>
                </a:solidFill>
                <a:latin typeface="Arial" charset="0"/>
              </a:defRPr>
            </a:lvl2pPr>
            <a:lvl3pPr marL="1143000" indent="-228600" defTabSz="793750">
              <a:defRPr sz="1200" b="1">
                <a:solidFill>
                  <a:schemeClr val="tx1"/>
                </a:solidFill>
                <a:latin typeface="Arial" charset="0"/>
              </a:defRPr>
            </a:lvl3pPr>
            <a:lvl4pPr marL="1600200" indent="-228600" defTabSz="793750">
              <a:defRPr sz="1200" b="1">
                <a:solidFill>
                  <a:schemeClr val="tx1"/>
                </a:solidFill>
                <a:latin typeface="Arial" charset="0"/>
              </a:defRPr>
            </a:lvl4pPr>
            <a:lvl5pPr marL="2057400" indent="-228600" defTabSz="793750">
              <a:defRPr sz="1200" b="1">
                <a:solidFill>
                  <a:schemeClr val="tx1"/>
                </a:solidFill>
                <a:latin typeface="Arial" charset="0"/>
              </a:defRPr>
            </a:lvl5pPr>
            <a:lvl6pPr marL="2514600" indent="-228600" algn="ctr" defTabSz="793750" eaLnBrk="0" fontAlgn="base" hangingPunct="0">
              <a:spcBef>
                <a:spcPct val="0"/>
              </a:spcBef>
              <a:spcAft>
                <a:spcPct val="0"/>
              </a:spcAft>
              <a:defRPr sz="1200" b="1">
                <a:solidFill>
                  <a:schemeClr val="tx1"/>
                </a:solidFill>
                <a:latin typeface="Arial" charset="0"/>
              </a:defRPr>
            </a:lvl6pPr>
            <a:lvl7pPr marL="2971800" indent="-228600" algn="ctr" defTabSz="793750" eaLnBrk="0" fontAlgn="base" hangingPunct="0">
              <a:spcBef>
                <a:spcPct val="0"/>
              </a:spcBef>
              <a:spcAft>
                <a:spcPct val="0"/>
              </a:spcAft>
              <a:defRPr sz="1200" b="1">
                <a:solidFill>
                  <a:schemeClr val="tx1"/>
                </a:solidFill>
                <a:latin typeface="Arial" charset="0"/>
              </a:defRPr>
            </a:lvl7pPr>
            <a:lvl8pPr marL="3429000" indent="-228600" algn="ctr" defTabSz="793750" eaLnBrk="0" fontAlgn="base" hangingPunct="0">
              <a:spcBef>
                <a:spcPct val="0"/>
              </a:spcBef>
              <a:spcAft>
                <a:spcPct val="0"/>
              </a:spcAft>
              <a:defRPr sz="1200" b="1">
                <a:solidFill>
                  <a:schemeClr val="tx1"/>
                </a:solidFill>
                <a:latin typeface="Arial" charset="0"/>
              </a:defRPr>
            </a:lvl8pPr>
            <a:lvl9pPr marL="3886200" indent="-228600" algn="ctr" defTabSz="793750" eaLnBrk="0" fontAlgn="base" hangingPunct="0">
              <a:spcBef>
                <a:spcPct val="0"/>
              </a:spcBef>
              <a:spcAft>
                <a:spcPct val="0"/>
              </a:spcAft>
              <a:defRPr sz="1200" b="1">
                <a:solidFill>
                  <a:schemeClr val="tx1"/>
                </a:solidFill>
                <a:latin typeface="Arial" charset="0"/>
              </a:defRPr>
            </a:lvl9pPr>
          </a:lstStyle>
          <a:p>
            <a:pPr algn="r">
              <a:spcBef>
                <a:spcPct val="50000"/>
              </a:spcBef>
            </a:pPr>
            <a:fld id="{AA017B70-F284-4646-83C9-2E1CBC983108}" type="slidenum">
              <a:rPr lang="de-DE" altLang="en-US" sz="1200" b="0"/>
              <a:pPr algn="r">
                <a:spcBef>
                  <a:spcPct val="50000"/>
                </a:spcBef>
              </a:pPr>
              <a:t>‹#›</a:t>
            </a:fld>
            <a:endParaRPr lang="de-DE" altLang="en-US" sz="1200" b="0" dirty="0"/>
          </a:p>
        </p:txBody>
      </p:sp>
    </p:spTree>
    <p:extLst>
      <p:ext uri="{BB962C8B-B14F-4D97-AF65-F5344CB8AC3E}">
        <p14:creationId xmlns:p14="http://schemas.microsoft.com/office/powerpoint/2010/main" val="452602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el und Tex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nvPr>
        </p:nvGraphicFramePr>
        <p:xfrm>
          <a:off x="1593" y="1602"/>
          <a:ext cx="1587" cy="1587"/>
        </p:xfrm>
        <a:graphic>
          <a:graphicData uri="http://schemas.openxmlformats.org/presentationml/2006/ole">
            <mc:AlternateContent xmlns:mc="http://schemas.openxmlformats.org/markup-compatibility/2006">
              <mc:Choice xmlns:v="urn:schemas-microsoft-com:vml" Requires="v">
                <p:oleObj spid="_x0000_s5217" name="think-cell Folie" r:id="rId4" imgW="270" imgH="270" progId="TCLayout.ActiveDocument.1">
                  <p:embed/>
                </p:oleObj>
              </mc:Choice>
              <mc:Fallback>
                <p:oleObj name="think-cell Folie" r:id="rId4" imgW="270" imgH="270" progId="TCLayout.ActiveDocument.1">
                  <p:embed/>
                  <p:pic>
                    <p:nvPicPr>
                      <p:cNvPr id="4" name="Objekt 3" hidden="1"/>
                      <p:cNvPicPr/>
                      <p:nvPr/>
                    </p:nvPicPr>
                    <p:blipFill>
                      <a:blip r:embed="rId5"/>
                      <a:stretch>
                        <a:fillRect/>
                      </a:stretch>
                    </p:blipFill>
                    <p:spPr>
                      <a:xfrm>
                        <a:off x="1593" y="1602"/>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7637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46E177-20D6-4D3B-BB3B-00BE52236B9B}"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9120D-CA9A-424F-A4E8-9DD22D0D2356}" type="slidenum">
              <a:rPr lang="en-US" smtClean="0"/>
              <a:t>‹#›</a:t>
            </a:fld>
            <a:endParaRPr lang="en-US"/>
          </a:p>
        </p:txBody>
      </p:sp>
    </p:spTree>
    <p:extLst>
      <p:ext uri="{BB962C8B-B14F-4D97-AF65-F5344CB8AC3E}">
        <p14:creationId xmlns:p14="http://schemas.microsoft.com/office/powerpoint/2010/main" val="1134994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46E177-20D6-4D3B-BB3B-00BE52236B9B}"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9120D-CA9A-424F-A4E8-9DD22D0D2356}" type="slidenum">
              <a:rPr lang="en-US" smtClean="0"/>
              <a:t>‹#›</a:t>
            </a:fld>
            <a:endParaRPr lang="en-US"/>
          </a:p>
        </p:txBody>
      </p:sp>
    </p:spTree>
    <p:extLst>
      <p:ext uri="{BB962C8B-B14F-4D97-AF65-F5344CB8AC3E}">
        <p14:creationId xmlns:p14="http://schemas.microsoft.com/office/powerpoint/2010/main" val="41262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46E177-20D6-4D3B-BB3B-00BE52236B9B}"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99120D-CA9A-424F-A4E8-9DD22D0D2356}" type="slidenum">
              <a:rPr lang="en-US" smtClean="0"/>
              <a:t>‹#›</a:t>
            </a:fld>
            <a:endParaRPr lang="en-US"/>
          </a:p>
        </p:txBody>
      </p:sp>
    </p:spTree>
    <p:extLst>
      <p:ext uri="{BB962C8B-B14F-4D97-AF65-F5344CB8AC3E}">
        <p14:creationId xmlns:p14="http://schemas.microsoft.com/office/powerpoint/2010/main" val="231211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46E177-20D6-4D3B-BB3B-00BE52236B9B}"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99120D-CA9A-424F-A4E8-9DD22D0D2356}" type="slidenum">
              <a:rPr lang="en-US" smtClean="0"/>
              <a:t>‹#›</a:t>
            </a:fld>
            <a:endParaRPr lang="en-US"/>
          </a:p>
        </p:txBody>
      </p:sp>
    </p:spTree>
    <p:extLst>
      <p:ext uri="{BB962C8B-B14F-4D97-AF65-F5344CB8AC3E}">
        <p14:creationId xmlns:p14="http://schemas.microsoft.com/office/powerpoint/2010/main" val="306240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6E177-20D6-4D3B-BB3B-00BE52236B9B}" type="datetimeFigureOut">
              <a:rPr lang="en-US" smtClean="0"/>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99120D-CA9A-424F-A4E8-9DD22D0D2356}" type="slidenum">
              <a:rPr lang="en-US" smtClean="0"/>
              <a:t>‹#›</a:t>
            </a:fld>
            <a:endParaRPr lang="en-US"/>
          </a:p>
        </p:txBody>
      </p:sp>
    </p:spTree>
    <p:extLst>
      <p:ext uri="{BB962C8B-B14F-4D97-AF65-F5344CB8AC3E}">
        <p14:creationId xmlns:p14="http://schemas.microsoft.com/office/powerpoint/2010/main" val="23915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46E177-20D6-4D3B-BB3B-00BE52236B9B}"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9120D-CA9A-424F-A4E8-9DD22D0D2356}" type="slidenum">
              <a:rPr lang="en-US" smtClean="0"/>
              <a:t>‹#›</a:t>
            </a:fld>
            <a:endParaRPr lang="en-US"/>
          </a:p>
        </p:txBody>
      </p:sp>
    </p:spTree>
    <p:extLst>
      <p:ext uri="{BB962C8B-B14F-4D97-AF65-F5344CB8AC3E}">
        <p14:creationId xmlns:p14="http://schemas.microsoft.com/office/powerpoint/2010/main" val="210700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46E177-20D6-4D3B-BB3B-00BE52236B9B}"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9120D-CA9A-424F-A4E8-9DD22D0D2356}" type="slidenum">
              <a:rPr lang="en-US" smtClean="0"/>
              <a:t>‹#›</a:t>
            </a:fld>
            <a:endParaRPr lang="en-US"/>
          </a:p>
        </p:txBody>
      </p:sp>
    </p:spTree>
    <p:extLst>
      <p:ext uri="{BB962C8B-B14F-4D97-AF65-F5344CB8AC3E}">
        <p14:creationId xmlns:p14="http://schemas.microsoft.com/office/powerpoint/2010/main" val="422346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ags" Target="../tags/tag1.xml"/><Relationship Id="rId5" Type="http://schemas.openxmlformats.org/officeDocument/2006/relationships/slideLayout" Target="../slideLayouts/slideLayout17.xml"/><Relationship Id="rId10" Type="http://schemas.openxmlformats.org/officeDocument/2006/relationships/vmlDrawing" Target="../drawings/vmlDrawing1.vml"/><Relationship Id="rId4" Type="http://schemas.openxmlformats.org/officeDocument/2006/relationships/slideLayout" Target="../slideLayouts/slideLayout16.xml"/><Relationship Id="rId9" Type="http://schemas.openxmlformats.org/officeDocument/2006/relationships/theme" Target="../theme/theme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6E177-20D6-4D3B-BB3B-00BE52236B9B}" type="datetimeFigureOut">
              <a:rPr lang="en-US" smtClean="0"/>
              <a:t>3/29/2022</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9120D-CA9A-424F-A4E8-9DD22D0D2356}" type="slidenum">
              <a:rPr lang="en-US" smtClean="0"/>
              <a:t>‹#›</a:t>
            </a:fld>
            <a:endParaRPr lang="en-US"/>
          </a:p>
        </p:txBody>
      </p:sp>
    </p:spTree>
    <p:extLst>
      <p:ext uri="{BB962C8B-B14F-4D97-AF65-F5344CB8AC3E}">
        <p14:creationId xmlns:p14="http://schemas.microsoft.com/office/powerpoint/2010/main" val="473426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1"/>
            </p:custDataLst>
            <p:extLst>
              <p:ext uri="{D42A27DB-BD31-4B8C-83A1-F6EECF244321}">
                <p14:modId xmlns:p14="http://schemas.microsoft.com/office/powerpoint/2010/main" val="627241546"/>
              </p:ext>
            </p:extLst>
          </p:nvPr>
        </p:nvGraphicFramePr>
        <p:xfrm>
          <a:off x="1589" y="1599"/>
          <a:ext cx="1588" cy="1587"/>
        </p:xfrm>
        <a:graphic>
          <a:graphicData uri="http://schemas.openxmlformats.org/presentationml/2006/ole">
            <mc:AlternateContent xmlns:mc="http://schemas.openxmlformats.org/markup-compatibility/2006">
              <mc:Choice xmlns:v="urn:schemas-microsoft-com:vml" Requires="v">
                <p:oleObj spid="_x0000_s1121" name="think-cell Folie" r:id="rId12" imgW="270" imgH="270" progId="TCLayout.ActiveDocument.1">
                  <p:embed/>
                </p:oleObj>
              </mc:Choice>
              <mc:Fallback>
                <p:oleObj name="think-cell Folie" r:id="rId12" imgW="270" imgH="270" progId="TCLayout.ActiveDocument.1">
                  <p:embed/>
                  <p:pic>
                    <p:nvPicPr>
                      <p:cNvPr id="2" name="Objekt 1" hidden="1"/>
                      <p:cNvPicPr/>
                      <p:nvPr/>
                    </p:nvPicPr>
                    <p:blipFill>
                      <a:blip r:embed="rId13"/>
                      <a:stretch>
                        <a:fillRect/>
                      </a:stretch>
                    </p:blipFill>
                    <p:spPr>
                      <a:xfrm>
                        <a:off x="1589" y="1599"/>
                        <a:ext cx="1588" cy="1587"/>
                      </a:xfrm>
                      <a:prstGeom prst="rect">
                        <a:avLst/>
                      </a:prstGeom>
                    </p:spPr>
                  </p:pic>
                </p:oleObj>
              </mc:Fallback>
            </mc:AlternateContent>
          </a:graphicData>
        </a:graphic>
      </p:graphicFrame>
      <p:sp>
        <p:nvSpPr>
          <p:cNvPr id="1027" name="Rectangle 3"/>
          <p:cNvSpPr>
            <a:spLocks noGrp="1" noChangeArrowheads="1"/>
          </p:cNvSpPr>
          <p:nvPr>
            <p:ph type="body" idx="1"/>
          </p:nvPr>
        </p:nvSpPr>
        <p:spPr bwMode="auto">
          <a:xfrm>
            <a:off x="360116" y="1628775"/>
            <a:ext cx="9185406"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79958"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p:txBody>
      </p:sp>
      <p:sp>
        <p:nvSpPr>
          <p:cNvPr id="77836" name="Text Box 12"/>
          <p:cNvSpPr txBox="1">
            <a:spLocks noChangeArrowheads="1"/>
          </p:cNvSpPr>
          <p:nvPr/>
        </p:nvSpPr>
        <p:spPr bwMode="auto">
          <a:xfrm>
            <a:off x="360153" y="6544769"/>
            <a:ext cx="2043303" cy="1440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accent2"/>
                </a:solidFill>
                <a:miter lim="800000"/>
                <a:headEnd/>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5992" rIns="35992" bIns="0">
            <a:spAutoFit/>
          </a:bodyPr>
          <a:lstStyle>
            <a:lvl1pPr defTabSz="1042988">
              <a:defRPr>
                <a:solidFill>
                  <a:schemeClr val="tx1"/>
                </a:solidFill>
                <a:latin typeface="Arial" charset="0"/>
              </a:defRPr>
            </a:lvl1pPr>
            <a:lvl2pPr marL="522288" defTabSz="1042988">
              <a:defRPr>
                <a:solidFill>
                  <a:schemeClr val="tx1"/>
                </a:solidFill>
                <a:latin typeface="Arial" charset="0"/>
              </a:defRPr>
            </a:lvl2pPr>
            <a:lvl3pPr marL="1042988" defTabSz="1042988">
              <a:defRPr>
                <a:solidFill>
                  <a:schemeClr val="tx1"/>
                </a:solidFill>
                <a:latin typeface="Arial" charset="0"/>
              </a:defRPr>
            </a:lvl3pPr>
            <a:lvl4pPr marL="1565275" defTabSz="1042988">
              <a:defRPr>
                <a:solidFill>
                  <a:schemeClr val="tx1"/>
                </a:solidFill>
                <a:latin typeface="Arial" charset="0"/>
              </a:defRPr>
            </a:lvl4pPr>
            <a:lvl5pPr marL="2085975"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eaLnBrk="0" hangingPunct="0">
              <a:defRPr/>
            </a:pPr>
            <a:r>
              <a:rPr lang="de-DE" sz="700" dirty="0">
                <a:solidFill>
                  <a:srgbClr val="000000"/>
                </a:solidFill>
              </a:rPr>
              <a:t>Werkzeugbau Akademie | RWTH Aachen Campus</a:t>
            </a:r>
          </a:p>
        </p:txBody>
      </p:sp>
      <p:sp>
        <p:nvSpPr>
          <p:cNvPr id="77837" name="Text Box 13"/>
          <p:cNvSpPr txBox="1">
            <a:spLocks noChangeArrowheads="1"/>
          </p:cNvSpPr>
          <p:nvPr/>
        </p:nvSpPr>
        <p:spPr bwMode="auto">
          <a:xfrm>
            <a:off x="8768113" y="6547513"/>
            <a:ext cx="776139" cy="17002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accent2"/>
                </a:solidFill>
                <a:miter lim="800000"/>
                <a:headEnd/>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5992" rIns="0" bIns="0"/>
          <a:lstStyle>
            <a:lvl1pPr defTabSz="1042988">
              <a:defRPr>
                <a:solidFill>
                  <a:schemeClr val="tx1"/>
                </a:solidFill>
                <a:latin typeface="Arial" charset="0"/>
              </a:defRPr>
            </a:lvl1pPr>
            <a:lvl2pPr marL="522288" defTabSz="1042988">
              <a:defRPr>
                <a:solidFill>
                  <a:schemeClr val="tx1"/>
                </a:solidFill>
                <a:latin typeface="Arial" charset="0"/>
              </a:defRPr>
            </a:lvl2pPr>
            <a:lvl3pPr marL="1042988" defTabSz="1042988">
              <a:defRPr>
                <a:solidFill>
                  <a:schemeClr val="tx1"/>
                </a:solidFill>
                <a:latin typeface="Arial" charset="0"/>
              </a:defRPr>
            </a:lvl3pPr>
            <a:lvl4pPr marL="1565275" defTabSz="1042988">
              <a:defRPr>
                <a:solidFill>
                  <a:schemeClr val="tx1"/>
                </a:solidFill>
                <a:latin typeface="Arial" charset="0"/>
              </a:defRPr>
            </a:lvl4pPr>
            <a:lvl5pPr marL="2085975"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algn="r">
              <a:spcAft>
                <a:spcPct val="30000"/>
              </a:spcAft>
              <a:defRPr/>
            </a:pPr>
            <a:r>
              <a:rPr lang="de-DE" sz="700" dirty="0">
                <a:solidFill>
                  <a:srgbClr val="000000"/>
                </a:solidFill>
              </a:rPr>
              <a:t>Seite </a:t>
            </a:r>
            <a:fld id="{A464AE4C-FBA2-4B16-B2ED-39F289AB54BF}" type="slidenum">
              <a:rPr lang="de-DE" sz="700" smtClean="0">
                <a:solidFill>
                  <a:srgbClr val="000000"/>
                </a:solidFill>
              </a:rPr>
              <a:pPr algn="r">
                <a:spcAft>
                  <a:spcPct val="30000"/>
                </a:spcAft>
                <a:defRPr/>
              </a:pPr>
              <a:t>‹#›</a:t>
            </a:fld>
            <a:endParaRPr lang="de-DE" sz="700" dirty="0">
              <a:solidFill>
                <a:srgbClr val="000000"/>
              </a:solidFill>
            </a:endParaRPr>
          </a:p>
        </p:txBody>
      </p:sp>
      <p:sp>
        <p:nvSpPr>
          <p:cNvPr id="3" name="Titelplatzhalter 2"/>
          <p:cNvSpPr>
            <a:spLocks noGrp="1"/>
          </p:cNvSpPr>
          <p:nvPr>
            <p:ph type="title"/>
          </p:nvPr>
        </p:nvSpPr>
        <p:spPr>
          <a:xfrm>
            <a:off x="359362" y="485499"/>
            <a:ext cx="7818885" cy="567025"/>
          </a:xfrm>
          <a:prstGeom prst="rect">
            <a:avLst/>
          </a:prstGeom>
        </p:spPr>
        <p:txBody>
          <a:bodyPr vert="horz" lIns="0" tIns="0" rIns="0" bIns="0" rtlCol="0" anchor="t" anchorCtr="0">
            <a:noAutofit/>
          </a:bodyPr>
          <a:lstStyle/>
          <a:p>
            <a:r>
              <a:rPr lang="de-DE" dirty="0"/>
              <a:t>Headline</a:t>
            </a:r>
          </a:p>
        </p:txBody>
      </p:sp>
      <p:pic>
        <p:nvPicPr>
          <p:cNvPr id="8" name="Picture 18" descr="F:\plus-gross.png"/>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8860037" y="368513"/>
            <a:ext cx="684219"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8405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4" r:id="rId8"/>
  </p:sldLayoutIdLst>
  <p:txStyles>
    <p:titleStyle>
      <a:lvl1pPr algn="l" defTabSz="1042740" rtl="0" eaLnBrk="1" fontAlgn="base" hangingPunct="1">
        <a:spcBef>
          <a:spcPct val="0"/>
        </a:spcBef>
        <a:spcAft>
          <a:spcPct val="0"/>
        </a:spcAft>
        <a:defRPr sz="2000" b="1">
          <a:solidFill>
            <a:srgbClr val="00549F"/>
          </a:solidFill>
          <a:latin typeface="+mj-lt"/>
          <a:ea typeface="+mj-ea"/>
          <a:cs typeface="+mj-cs"/>
        </a:defRPr>
      </a:lvl1pPr>
      <a:lvl2pPr algn="l" defTabSz="1042740" rtl="0" eaLnBrk="1" fontAlgn="base" hangingPunct="1">
        <a:spcBef>
          <a:spcPct val="0"/>
        </a:spcBef>
        <a:spcAft>
          <a:spcPct val="0"/>
        </a:spcAft>
        <a:defRPr sz="2200" b="1">
          <a:solidFill>
            <a:schemeClr val="tx2"/>
          </a:solidFill>
          <a:latin typeface="Arial" charset="0"/>
        </a:defRPr>
      </a:lvl2pPr>
      <a:lvl3pPr algn="l" defTabSz="1042740" rtl="0" eaLnBrk="1" fontAlgn="base" hangingPunct="1">
        <a:spcBef>
          <a:spcPct val="0"/>
        </a:spcBef>
        <a:spcAft>
          <a:spcPct val="0"/>
        </a:spcAft>
        <a:defRPr sz="2200" b="1">
          <a:solidFill>
            <a:schemeClr val="tx2"/>
          </a:solidFill>
          <a:latin typeface="Arial" charset="0"/>
        </a:defRPr>
      </a:lvl3pPr>
      <a:lvl4pPr algn="l" defTabSz="1042740" rtl="0" eaLnBrk="1" fontAlgn="base" hangingPunct="1">
        <a:spcBef>
          <a:spcPct val="0"/>
        </a:spcBef>
        <a:spcAft>
          <a:spcPct val="0"/>
        </a:spcAft>
        <a:defRPr sz="2200" b="1">
          <a:solidFill>
            <a:schemeClr val="tx2"/>
          </a:solidFill>
          <a:latin typeface="Arial" charset="0"/>
        </a:defRPr>
      </a:lvl4pPr>
      <a:lvl5pPr algn="l" defTabSz="1042740" rtl="0" eaLnBrk="1" fontAlgn="base" hangingPunct="1">
        <a:spcBef>
          <a:spcPct val="0"/>
        </a:spcBef>
        <a:spcAft>
          <a:spcPct val="0"/>
        </a:spcAft>
        <a:defRPr sz="2200" b="1">
          <a:solidFill>
            <a:schemeClr val="tx2"/>
          </a:solidFill>
          <a:latin typeface="Arial" charset="0"/>
        </a:defRPr>
      </a:lvl5pPr>
      <a:lvl6pPr marL="457092" algn="l" defTabSz="1042740" rtl="0" eaLnBrk="1" fontAlgn="base" hangingPunct="1">
        <a:spcBef>
          <a:spcPct val="0"/>
        </a:spcBef>
        <a:spcAft>
          <a:spcPct val="0"/>
        </a:spcAft>
        <a:defRPr sz="2200" b="1">
          <a:solidFill>
            <a:schemeClr val="tx2"/>
          </a:solidFill>
          <a:latin typeface="Arial" charset="0"/>
        </a:defRPr>
      </a:lvl6pPr>
      <a:lvl7pPr marL="914183" algn="l" defTabSz="1042740" rtl="0" eaLnBrk="1" fontAlgn="base" hangingPunct="1">
        <a:spcBef>
          <a:spcPct val="0"/>
        </a:spcBef>
        <a:spcAft>
          <a:spcPct val="0"/>
        </a:spcAft>
        <a:defRPr sz="2200" b="1">
          <a:solidFill>
            <a:schemeClr val="tx2"/>
          </a:solidFill>
          <a:latin typeface="Arial" charset="0"/>
        </a:defRPr>
      </a:lvl7pPr>
      <a:lvl8pPr marL="1371274" algn="l" defTabSz="1042740" rtl="0" eaLnBrk="1" fontAlgn="base" hangingPunct="1">
        <a:spcBef>
          <a:spcPct val="0"/>
        </a:spcBef>
        <a:spcAft>
          <a:spcPct val="0"/>
        </a:spcAft>
        <a:defRPr sz="2200" b="1">
          <a:solidFill>
            <a:schemeClr val="tx2"/>
          </a:solidFill>
          <a:latin typeface="Arial" charset="0"/>
        </a:defRPr>
      </a:lvl8pPr>
      <a:lvl9pPr marL="1828366" algn="l" defTabSz="1042740" rtl="0" eaLnBrk="1" fontAlgn="base" hangingPunct="1">
        <a:spcBef>
          <a:spcPct val="0"/>
        </a:spcBef>
        <a:spcAft>
          <a:spcPct val="0"/>
        </a:spcAft>
        <a:defRPr sz="2200" b="1">
          <a:solidFill>
            <a:schemeClr val="tx2"/>
          </a:solidFill>
          <a:latin typeface="Arial" charset="0"/>
        </a:defRPr>
      </a:lvl9pPr>
    </p:titleStyle>
    <p:bodyStyle>
      <a:lvl1pPr marL="266636" indent="-266636" algn="l" rtl="0" eaLnBrk="1" fontAlgn="base" hangingPunct="1">
        <a:spcBef>
          <a:spcPts val="0"/>
        </a:spcBef>
        <a:spcAft>
          <a:spcPts val="1200"/>
        </a:spcAft>
        <a:buClrTx/>
        <a:buSzPct val="100000"/>
        <a:buFont typeface="Wingdings 2" panose="05020102010507070707" pitchFamily="18" charset="2"/>
        <a:buChar char=""/>
        <a:tabLst>
          <a:tab pos="266636" algn="l"/>
          <a:tab pos="631675" algn="l"/>
          <a:tab pos="980843" algn="l"/>
        </a:tabLst>
        <a:defRPr sz="1600">
          <a:solidFill>
            <a:schemeClr val="tx1"/>
          </a:solidFill>
          <a:latin typeface="+mn-lt"/>
          <a:ea typeface="+mn-ea"/>
          <a:cs typeface="+mn-cs"/>
        </a:defRPr>
      </a:lvl1pPr>
      <a:lvl2pPr marL="531687" indent="-265050" algn="l" rtl="0" eaLnBrk="1" fontAlgn="base" hangingPunct="1">
        <a:spcBef>
          <a:spcPts val="0"/>
        </a:spcBef>
        <a:spcAft>
          <a:spcPts val="1200"/>
        </a:spcAft>
        <a:buClr>
          <a:schemeClr val="tx1"/>
        </a:buClr>
        <a:buFont typeface="Arial" charset="0"/>
        <a:buChar char="–"/>
        <a:tabLst>
          <a:tab pos="266636" algn="l"/>
          <a:tab pos="631675" algn="l"/>
          <a:tab pos="980843" algn="l"/>
        </a:tabLst>
        <a:defRPr sz="1600">
          <a:solidFill>
            <a:schemeClr val="tx1"/>
          </a:solidFill>
          <a:latin typeface="+mn-lt"/>
        </a:defRPr>
      </a:lvl2pPr>
      <a:lvl3pPr marL="799010" indent="-266336" algn="l" rtl="0" eaLnBrk="1" fontAlgn="base" hangingPunct="1">
        <a:spcBef>
          <a:spcPts val="0"/>
        </a:spcBef>
        <a:spcAft>
          <a:spcPts val="1200"/>
        </a:spcAft>
        <a:buClr>
          <a:schemeClr val="tx1"/>
        </a:buClr>
        <a:buFont typeface="Wingdings" pitchFamily="2" charset="2"/>
        <a:buChar char="§"/>
        <a:tabLst>
          <a:tab pos="266636" algn="l"/>
          <a:tab pos="631675" algn="l"/>
          <a:tab pos="980843" algn="l"/>
        </a:tabLst>
        <a:defRPr sz="1600">
          <a:solidFill>
            <a:schemeClr val="tx1"/>
          </a:solidFill>
          <a:latin typeface="+mn-lt"/>
        </a:defRPr>
      </a:lvl3pPr>
      <a:lvl4pPr marL="1431585" indent="-172996" algn="l" rtl="0" eaLnBrk="1" fontAlgn="base" hangingPunct="1">
        <a:spcBef>
          <a:spcPct val="0"/>
        </a:spcBef>
        <a:spcAft>
          <a:spcPct val="20000"/>
        </a:spcAft>
        <a:buClr>
          <a:schemeClr val="tx1"/>
        </a:buClr>
        <a:buFont typeface="Wingdings" pitchFamily="2" charset="2"/>
        <a:buChar char="§"/>
        <a:tabLst>
          <a:tab pos="266636" algn="l"/>
          <a:tab pos="631675" algn="l"/>
          <a:tab pos="980843" algn="l"/>
        </a:tabLst>
        <a:defRPr sz="1600">
          <a:solidFill>
            <a:schemeClr val="tx1"/>
          </a:solidFill>
          <a:latin typeface="+mn-lt"/>
        </a:defRPr>
      </a:lvl4pPr>
      <a:lvl5pPr marL="1793449" indent="-180932" algn="l" rtl="0" eaLnBrk="1" fontAlgn="base" hangingPunct="1">
        <a:spcBef>
          <a:spcPct val="0"/>
        </a:spcBef>
        <a:spcAft>
          <a:spcPct val="20000"/>
        </a:spcAft>
        <a:buClr>
          <a:schemeClr val="tx1"/>
        </a:buClr>
        <a:buFont typeface="Wingdings" pitchFamily="2" charset="2"/>
        <a:buChar char="§"/>
        <a:tabLst>
          <a:tab pos="266636" algn="l"/>
          <a:tab pos="631675" algn="l"/>
          <a:tab pos="980843" algn="l"/>
        </a:tabLst>
        <a:defRPr sz="1600">
          <a:solidFill>
            <a:schemeClr val="tx1"/>
          </a:solidFill>
          <a:latin typeface="+mn-lt"/>
        </a:defRPr>
      </a:lvl5pPr>
      <a:lvl6pPr marL="2250541" indent="-180932" algn="l" rtl="0" eaLnBrk="1" fontAlgn="base" hangingPunct="1">
        <a:spcBef>
          <a:spcPct val="0"/>
        </a:spcBef>
        <a:spcAft>
          <a:spcPct val="20000"/>
        </a:spcAft>
        <a:buClr>
          <a:schemeClr val="tx1"/>
        </a:buClr>
        <a:buFont typeface="Wingdings" pitchFamily="2" charset="2"/>
        <a:buChar char="§"/>
        <a:tabLst>
          <a:tab pos="266636" algn="l"/>
          <a:tab pos="631675" algn="l"/>
          <a:tab pos="980843" algn="l"/>
        </a:tabLst>
        <a:defRPr sz="1600">
          <a:solidFill>
            <a:schemeClr val="tx1"/>
          </a:solidFill>
          <a:latin typeface="+mn-lt"/>
        </a:defRPr>
      </a:lvl6pPr>
      <a:lvl7pPr marL="2707633" indent="-180932" algn="l" rtl="0" eaLnBrk="1" fontAlgn="base" hangingPunct="1">
        <a:spcBef>
          <a:spcPct val="0"/>
        </a:spcBef>
        <a:spcAft>
          <a:spcPct val="20000"/>
        </a:spcAft>
        <a:buClr>
          <a:schemeClr val="tx1"/>
        </a:buClr>
        <a:buFont typeface="Wingdings" pitchFamily="2" charset="2"/>
        <a:buChar char="§"/>
        <a:tabLst>
          <a:tab pos="266636" algn="l"/>
          <a:tab pos="631675" algn="l"/>
          <a:tab pos="980843" algn="l"/>
        </a:tabLst>
        <a:defRPr sz="1600">
          <a:solidFill>
            <a:schemeClr val="tx1"/>
          </a:solidFill>
          <a:latin typeface="+mn-lt"/>
        </a:defRPr>
      </a:lvl7pPr>
      <a:lvl8pPr marL="3164725" indent="-180932" algn="l" rtl="0" eaLnBrk="1" fontAlgn="base" hangingPunct="1">
        <a:spcBef>
          <a:spcPct val="0"/>
        </a:spcBef>
        <a:spcAft>
          <a:spcPct val="20000"/>
        </a:spcAft>
        <a:buClr>
          <a:schemeClr val="tx1"/>
        </a:buClr>
        <a:buFont typeface="Wingdings" pitchFamily="2" charset="2"/>
        <a:buChar char="§"/>
        <a:tabLst>
          <a:tab pos="266636" algn="l"/>
          <a:tab pos="631675" algn="l"/>
          <a:tab pos="980843" algn="l"/>
        </a:tabLst>
        <a:defRPr sz="1600">
          <a:solidFill>
            <a:schemeClr val="tx1"/>
          </a:solidFill>
          <a:latin typeface="+mn-lt"/>
        </a:defRPr>
      </a:lvl8pPr>
      <a:lvl9pPr marL="3621815" indent="-180932" algn="l" rtl="0" eaLnBrk="1" fontAlgn="base" hangingPunct="1">
        <a:spcBef>
          <a:spcPct val="0"/>
        </a:spcBef>
        <a:spcAft>
          <a:spcPct val="20000"/>
        </a:spcAft>
        <a:buClr>
          <a:schemeClr val="tx1"/>
        </a:buClr>
        <a:buFont typeface="Wingdings" pitchFamily="2" charset="2"/>
        <a:buChar char="§"/>
        <a:tabLst>
          <a:tab pos="266636" algn="l"/>
          <a:tab pos="631675" algn="l"/>
          <a:tab pos="980843" algn="l"/>
        </a:tabLst>
        <a:defRPr sz="1600">
          <a:solidFill>
            <a:schemeClr val="tx1"/>
          </a:solidFill>
          <a:latin typeface="+mn-lt"/>
        </a:defRPr>
      </a:lvl9pPr>
    </p:bodyStyle>
    <p:otherStyle>
      <a:defPPr>
        <a:defRPr lang="de-DE"/>
      </a:defPPr>
      <a:lvl1pPr marL="0" algn="l" defTabSz="914183" rtl="0" eaLnBrk="1" latinLnBrk="0" hangingPunct="1">
        <a:defRPr sz="1800" kern="1200">
          <a:solidFill>
            <a:schemeClr val="tx1"/>
          </a:solidFill>
          <a:latin typeface="+mn-lt"/>
          <a:ea typeface="+mn-ea"/>
          <a:cs typeface="+mn-cs"/>
        </a:defRPr>
      </a:lvl1pPr>
      <a:lvl2pPr marL="457092" algn="l" defTabSz="914183" rtl="0" eaLnBrk="1" latinLnBrk="0" hangingPunct="1">
        <a:defRPr sz="1800" kern="1200">
          <a:solidFill>
            <a:schemeClr val="tx1"/>
          </a:solidFill>
          <a:latin typeface="+mn-lt"/>
          <a:ea typeface="+mn-ea"/>
          <a:cs typeface="+mn-cs"/>
        </a:defRPr>
      </a:lvl2pPr>
      <a:lvl3pPr marL="914183" algn="l" defTabSz="914183" rtl="0" eaLnBrk="1" latinLnBrk="0" hangingPunct="1">
        <a:defRPr sz="1800" kern="1200">
          <a:solidFill>
            <a:schemeClr val="tx1"/>
          </a:solidFill>
          <a:latin typeface="+mn-lt"/>
          <a:ea typeface="+mn-ea"/>
          <a:cs typeface="+mn-cs"/>
        </a:defRPr>
      </a:lvl3pPr>
      <a:lvl4pPr marL="1371274" algn="l" defTabSz="914183" rtl="0" eaLnBrk="1" latinLnBrk="0" hangingPunct="1">
        <a:defRPr sz="1800" kern="1200">
          <a:solidFill>
            <a:schemeClr val="tx1"/>
          </a:solidFill>
          <a:latin typeface="+mn-lt"/>
          <a:ea typeface="+mn-ea"/>
          <a:cs typeface="+mn-cs"/>
        </a:defRPr>
      </a:lvl4pPr>
      <a:lvl5pPr marL="1828366" algn="l" defTabSz="914183" rtl="0" eaLnBrk="1" latinLnBrk="0" hangingPunct="1">
        <a:defRPr sz="1800" kern="1200">
          <a:solidFill>
            <a:schemeClr val="tx1"/>
          </a:solidFill>
          <a:latin typeface="+mn-lt"/>
          <a:ea typeface="+mn-ea"/>
          <a:cs typeface="+mn-cs"/>
        </a:defRPr>
      </a:lvl5pPr>
      <a:lvl6pPr marL="2285458" algn="l" defTabSz="914183" rtl="0" eaLnBrk="1" latinLnBrk="0" hangingPunct="1">
        <a:defRPr sz="1800" kern="1200">
          <a:solidFill>
            <a:schemeClr val="tx1"/>
          </a:solidFill>
          <a:latin typeface="+mn-lt"/>
          <a:ea typeface="+mn-ea"/>
          <a:cs typeface="+mn-cs"/>
        </a:defRPr>
      </a:lvl6pPr>
      <a:lvl7pPr marL="2742550" algn="l" defTabSz="914183" rtl="0" eaLnBrk="1" latinLnBrk="0" hangingPunct="1">
        <a:defRPr sz="1800" kern="1200">
          <a:solidFill>
            <a:schemeClr val="tx1"/>
          </a:solidFill>
          <a:latin typeface="+mn-lt"/>
          <a:ea typeface="+mn-ea"/>
          <a:cs typeface="+mn-cs"/>
        </a:defRPr>
      </a:lvl7pPr>
      <a:lvl8pPr marL="3199641" algn="l" defTabSz="914183" rtl="0" eaLnBrk="1" latinLnBrk="0" hangingPunct="1">
        <a:defRPr sz="1800" kern="1200">
          <a:solidFill>
            <a:schemeClr val="tx1"/>
          </a:solidFill>
          <a:latin typeface="+mn-lt"/>
          <a:ea typeface="+mn-ea"/>
          <a:cs typeface="+mn-cs"/>
        </a:defRPr>
      </a:lvl8pPr>
      <a:lvl9pPr marL="3656732" algn="l" defTabSz="9141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12.png"/><Relationship Id="rId2" Type="http://schemas.openxmlformats.org/officeDocument/2006/relationships/tags" Target="../tags/tag7.xml"/><Relationship Id="rId16" Type="http://schemas.openxmlformats.org/officeDocument/2006/relationships/image" Target="../media/image13.jpe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image" Target="../media/image14.png"/><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13.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22.png"/><Relationship Id="rId12"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18.png"/><Relationship Id="rId15" Type="http://schemas.openxmlformats.org/officeDocument/2006/relationships/image" Target="../media/image13.jpe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6.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7884" y="3429000"/>
            <a:ext cx="7157864" cy="1077218"/>
          </a:xfrm>
          <a:prstGeom prst="rect">
            <a:avLst/>
          </a:prstGeom>
        </p:spPr>
        <p:txBody>
          <a:bodyPr wrap="square">
            <a:spAutoFit/>
          </a:bodyPr>
          <a:lstStyle/>
          <a:p>
            <a:pPr algn="ctr"/>
            <a:r>
              <a:rPr lang="en-ZA" sz="3200" b="1" dirty="0">
                <a:latin typeface="Arial" panose="020B0604020202020204" pitchFamily="34" charset="0"/>
                <a:cs typeface="Arial" panose="020B0604020202020204" pitchFamily="34" charset="0"/>
              </a:rPr>
              <a:t>Enterprise Development Service Offering</a:t>
            </a:r>
          </a:p>
        </p:txBody>
      </p:sp>
      <p:sp>
        <p:nvSpPr>
          <p:cNvPr id="3" name="Rectangle 2">
            <a:extLst>
              <a:ext uri="{FF2B5EF4-FFF2-40B4-BE49-F238E27FC236}">
                <a16:creationId xmlns:a16="http://schemas.microsoft.com/office/drawing/2014/main" id="{2C4B2800-8221-4495-AB2E-8FC79B76FA1F}"/>
              </a:ext>
            </a:extLst>
          </p:cNvPr>
          <p:cNvSpPr/>
          <p:nvPr/>
        </p:nvSpPr>
        <p:spPr>
          <a:xfrm>
            <a:off x="-1" y="6571034"/>
            <a:ext cx="9893634" cy="815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descr="Graphical user interface&#10;&#10;Description automatically generated with low confidence">
            <a:extLst>
              <a:ext uri="{FF2B5EF4-FFF2-40B4-BE49-F238E27FC236}">
                <a16:creationId xmlns:a16="http://schemas.microsoft.com/office/drawing/2014/main" id="{E3A8FAB7-F64F-409E-BC5A-95A99CE30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9913637" cy="2655794"/>
          </a:xfrm>
          <a:prstGeom prst="rect">
            <a:avLst/>
          </a:prstGeom>
        </p:spPr>
      </p:pic>
    </p:spTree>
    <p:extLst>
      <p:ext uri="{BB962C8B-B14F-4D97-AF65-F5344CB8AC3E}">
        <p14:creationId xmlns:p14="http://schemas.microsoft.com/office/powerpoint/2010/main" val="346475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312235" y="1103321"/>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0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200472" y="-151052"/>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42" name="TextBox 41">
            <a:extLst>
              <a:ext uri="{FF2B5EF4-FFF2-40B4-BE49-F238E27FC236}">
                <a16:creationId xmlns:a16="http://schemas.microsoft.com/office/drawing/2014/main" id="{130A4683-9BD0-4C3A-9E3D-B147FBB1B887}"/>
              </a:ext>
            </a:extLst>
          </p:cNvPr>
          <p:cNvSpPr txBox="1"/>
          <p:nvPr/>
        </p:nvSpPr>
        <p:spPr>
          <a:xfrm rot="16200000">
            <a:off x="151749" y="3669643"/>
            <a:ext cx="2537706" cy="369310"/>
          </a:xfrm>
          <a:prstGeom prst="rect">
            <a:avLst/>
          </a:prstGeom>
          <a:noFill/>
        </p:spPr>
        <p:txBody>
          <a:bodyPr wrap="square" lIns="91418" tIns="45709" rIns="91418" bIns="45709" rtlCol="0">
            <a:spAutoFit/>
          </a:bodyPr>
          <a:lstStyle/>
          <a:p>
            <a:r>
              <a:rPr lang="en-ZA" b="1" dirty="0">
                <a:solidFill>
                  <a:prstClr val="black"/>
                </a:solidFill>
                <a:latin typeface="Century Gothic" panose="020B0502020202020204" pitchFamily="34" charset="0"/>
                <a:cs typeface="Arial" panose="020B0604020202020204" pitchFamily="34" charset="0"/>
              </a:rPr>
              <a:t>Companies assisted</a:t>
            </a:r>
          </a:p>
        </p:txBody>
      </p:sp>
      <p:sp>
        <p:nvSpPr>
          <p:cNvPr id="49" name="Titel 1">
            <a:extLst>
              <a:ext uri="{FF2B5EF4-FFF2-40B4-BE49-F238E27FC236}">
                <a16:creationId xmlns:a16="http://schemas.microsoft.com/office/drawing/2014/main" id="{76480C25-2977-4FAF-A78A-2B7DBD08412E}"/>
              </a:ext>
            </a:extLst>
          </p:cNvPr>
          <p:cNvSpPr txBox="1">
            <a:spLocks/>
          </p:cNvSpPr>
          <p:nvPr/>
        </p:nvSpPr>
        <p:spPr>
          <a:xfrm>
            <a:off x="312235" y="348577"/>
            <a:ext cx="9384733" cy="736984"/>
          </a:xfrm>
          <a:prstGeom prst="rect">
            <a:avLst/>
          </a:prstGeom>
        </p:spPr>
        <p:txBody>
          <a:bodyPr vert="horz" lIns="91418" tIns="45709" rIns="91418" bIns="45709" rtlCol="0" anchor="b">
            <a:noAutofit/>
          </a:bodyPr>
          <a:lstStyle>
            <a:lvl1pPr algn="l" defTabSz="914400" rtl="0" eaLnBrk="1" latinLnBrk="0" hangingPunct="1">
              <a:spcBef>
                <a:spcPct val="0"/>
              </a:spcBef>
              <a:buNone/>
              <a:defRPr sz="2200" b="1" kern="1200">
                <a:solidFill>
                  <a:schemeClr val="tx1"/>
                </a:solidFill>
                <a:latin typeface="Arial" panose="020B0604020202020204" pitchFamily="34" charset="0"/>
                <a:ea typeface="+mj-ea"/>
                <a:cs typeface="Arial" panose="020B0604020202020204" pitchFamily="34" charset="0"/>
              </a:defRPr>
            </a:lvl1pPr>
          </a:lstStyle>
          <a:p>
            <a:r>
              <a:rPr lang="en-US" sz="3000" dirty="0">
                <a:solidFill>
                  <a:srgbClr val="0070C0"/>
                </a:solidFill>
                <a:latin typeface="Century Gothic" panose="020B0502020202020204" pitchFamily="34" charset="0"/>
              </a:rPr>
              <a:t>Status of companies assisted to date                </a:t>
            </a:r>
            <a:r>
              <a:rPr lang="en-US" sz="2800" dirty="0">
                <a:solidFill>
                  <a:srgbClr val="0070C0"/>
                </a:solidFill>
                <a:latin typeface="Century Gothic" panose="020B0502020202020204" pitchFamily="34" charset="0"/>
              </a:rPr>
              <a:t>(2011 – 2020)</a:t>
            </a:r>
            <a:endParaRPr lang="en-US" sz="3000" dirty="0">
              <a:solidFill>
                <a:srgbClr val="0070C0"/>
              </a:solidFill>
              <a:latin typeface="Century Gothic" panose="020B0502020202020204" pitchFamily="34" charset="0"/>
            </a:endParaRPr>
          </a:p>
        </p:txBody>
      </p:sp>
      <p:graphicFrame>
        <p:nvGraphicFramePr>
          <p:cNvPr id="46" name="Chart 45">
            <a:extLst>
              <a:ext uri="{FF2B5EF4-FFF2-40B4-BE49-F238E27FC236}">
                <a16:creationId xmlns:a16="http://schemas.microsoft.com/office/drawing/2014/main" id="{FE2E42E0-897F-4D3F-B3D0-F24002150E1B}"/>
              </a:ext>
            </a:extLst>
          </p:cNvPr>
          <p:cNvGraphicFramePr>
            <a:graphicFrameLocks/>
          </p:cNvGraphicFramePr>
          <p:nvPr>
            <p:extLst>
              <p:ext uri="{D42A27DB-BD31-4B8C-83A1-F6EECF244321}">
                <p14:modId xmlns:p14="http://schemas.microsoft.com/office/powerpoint/2010/main" val="4149317706"/>
              </p:ext>
            </p:extLst>
          </p:nvPr>
        </p:nvGraphicFramePr>
        <p:xfrm>
          <a:off x="1583825" y="1919052"/>
          <a:ext cx="6534918" cy="387049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57FF5F36-AD01-4783-9F80-86D645003F5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938" y="6046790"/>
            <a:ext cx="1856232" cy="417384"/>
          </a:xfrm>
          <a:prstGeom prst="rect">
            <a:avLst/>
          </a:prstGeom>
          <a:noFill/>
          <a:ln>
            <a:noFill/>
          </a:ln>
        </p:spPr>
      </p:pic>
    </p:spTree>
    <p:extLst>
      <p:ext uri="{BB962C8B-B14F-4D97-AF65-F5344CB8AC3E}">
        <p14:creationId xmlns:p14="http://schemas.microsoft.com/office/powerpoint/2010/main" val="163390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312235" y="84231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0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200472"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16" name="Title 1">
            <a:extLst>
              <a:ext uri="{FF2B5EF4-FFF2-40B4-BE49-F238E27FC236}">
                <a16:creationId xmlns:a16="http://schemas.microsoft.com/office/drawing/2014/main" id="{3BACCD37-D9BB-447F-834E-2C9D4DAC89AC}"/>
              </a:ext>
            </a:extLst>
          </p:cNvPr>
          <p:cNvSpPr txBox="1">
            <a:spLocks/>
          </p:cNvSpPr>
          <p:nvPr/>
        </p:nvSpPr>
        <p:spPr>
          <a:xfrm>
            <a:off x="200471" y="177840"/>
            <a:ext cx="9340735" cy="657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a:solidFill>
                  <a:srgbClr val="0070C0"/>
                </a:solidFill>
                <a:latin typeface="Century Gothic" panose="020B0502020202020204" pitchFamily="34" charset="0"/>
                <a:cs typeface="Arial" panose="020B0604020202020204" pitchFamily="34" charset="0"/>
              </a:rPr>
              <a:t>Actual feedback from companies after having participated in the Enterprise Development Programme</a:t>
            </a:r>
          </a:p>
        </p:txBody>
      </p:sp>
      <p:pic>
        <p:nvPicPr>
          <p:cNvPr id="11" name="Picture 10">
            <a:extLst>
              <a:ext uri="{FF2B5EF4-FFF2-40B4-BE49-F238E27FC236}">
                <a16:creationId xmlns:a16="http://schemas.microsoft.com/office/drawing/2014/main" id="{AEA9EFE4-20D2-4506-9273-4F4612BB18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38" y="6046790"/>
            <a:ext cx="1856232" cy="417384"/>
          </a:xfrm>
          <a:prstGeom prst="rect">
            <a:avLst/>
          </a:prstGeom>
          <a:noFill/>
          <a:ln>
            <a:noFill/>
          </a:ln>
        </p:spPr>
      </p:pic>
      <p:sp>
        <p:nvSpPr>
          <p:cNvPr id="2" name="TextBox 1">
            <a:extLst>
              <a:ext uri="{FF2B5EF4-FFF2-40B4-BE49-F238E27FC236}">
                <a16:creationId xmlns:a16="http://schemas.microsoft.com/office/drawing/2014/main" id="{FB91A0EA-582A-4220-938D-DCCB87623AE9}"/>
              </a:ext>
            </a:extLst>
          </p:cNvPr>
          <p:cNvSpPr txBox="1"/>
          <p:nvPr/>
        </p:nvSpPr>
        <p:spPr>
          <a:xfrm>
            <a:off x="2168467" y="2632101"/>
            <a:ext cx="6940699" cy="2800767"/>
          </a:xfrm>
          <a:prstGeom prst="rect">
            <a:avLst/>
          </a:prstGeom>
          <a:noFill/>
        </p:spPr>
        <p:txBody>
          <a:bodyPr wrap="square" rtlCol="0">
            <a:spAutoFit/>
          </a:bodyPr>
          <a:lstStyle/>
          <a:p>
            <a:r>
              <a:rPr lang="en-US" sz="1100" b="1" u="none" strike="noStrike" baseline="0" dirty="0">
                <a:solidFill>
                  <a:srgbClr val="000000"/>
                </a:solidFill>
                <a:latin typeface="Century Gothic" panose="020B0502020202020204" pitchFamily="34" charset="0"/>
              </a:rPr>
              <a:t>S4 Integration</a:t>
            </a:r>
            <a:r>
              <a:rPr lang="en-US" sz="1100" u="none" strike="noStrike" baseline="0" dirty="0">
                <a:solidFill>
                  <a:srgbClr val="000000"/>
                </a:solidFill>
                <a:latin typeface="Century Gothic" panose="020B0502020202020204" pitchFamily="34" charset="0"/>
              </a:rPr>
              <a:t>, a member of </a:t>
            </a:r>
            <a:r>
              <a:rPr lang="en-US" sz="1100" u="none" strike="noStrike" baseline="0" dirty="0" err="1">
                <a:solidFill>
                  <a:srgbClr val="000000"/>
                </a:solidFill>
                <a:latin typeface="Century Gothic" panose="020B0502020202020204" pitchFamily="34" charset="0"/>
              </a:rPr>
              <a:t>PtSA</a:t>
            </a:r>
            <a:r>
              <a:rPr lang="en-US" sz="1100" u="none" strike="noStrike" baseline="0" dirty="0">
                <a:solidFill>
                  <a:srgbClr val="000000"/>
                </a:solidFill>
                <a:latin typeface="Century Gothic" panose="020B0502020202020204" pitchFamily="34" charset="0"/>
              </a:rPr>
              <a:t> </a:t>
            </a:r>
            <a:r>
              <a:rPr lang="en-US" sz="1100" dirty="0">
                <a:solidFill>
                  <a:srgbClr val="000000"/>
                </a:solidFill>
                <a:latin typeface="Century Gothic" panose="020B0502020202020204" pitchFamily="34" charset="0"/>
              </a:rPr>
              <a:t>and </a:t>
            </a:r>
            <a:r>
              <a:rPr lang="en-US" sz="1100" u="none" strike="noStrike" baseline="0" dirty="0">
                <a:solidFill>
                  <a:srgbClr val="000000"/>
                </a:solidFill>
                <a:latin typeface="Century Gothic" panose="020B0502020202020204" pitchFamily="34" charset="0"/>
              </a:rPr>
              <a:t>situated in </a:t>
            </a:r>
            <a:r>
              <a:rPr lang="en-US" sz="1100" u="none" strike="noStrike" baseline="0" dirty="0" err="1">
                <a:solidFill>
                  <a:srgbClr val="000000"/>
                </a:solidFill>
                <a:latin typeface="Century Gothic" panose="020B0502020202020204" pitchFamily="34" charset="0"/>
              </a:rPr>
              <a:t>Gqeberha</a:t>
            </a:r>
            <a:r>
              <a:rPr lang="en-US" sz="1100" u="none" strike="noStrike" baseline="0" dirty="0">
                <a:solidFill>
                  <a:srgbClr val="000000"/>
                </a:solidFill>
                <a:latin typeface="Century Gothic" panose="020B0502020202020204" pitchFamily="34" charset="0"/>
              </a:rPr>
              <a:t> in the Eastern Cape, has recently undergone a </a:t>
            </a:r>
            <a:r>
              <a:rPr lang="en-US" sz="1100" u="none" strike="noStrike" baseline="0" dirty="0" err="1">
                <a:solidFill>
                  <a:srgbClr val="000000"/>
                </a:solidFill>
                <a:latin typeface="Century Gothic" panose="020B0502020202020204" pitchFamily="34" charset="0"/>
              </a:rPr>
              <a:t>PtSA</a:t>
            </a:r>
            <a:r>
              <a:rPr lang="en-US" sz="1100" u="none" strike="noStrike" baseline="0" dirty="0">
                <a:solidFill>
                  <a:srgbClr val="000000"/>
                </a:solidFill>
                <a:latin typeface="Century Gothic" panose="020B0502020202020204" pitchFamily="34" charset="0"/>
              </a:rPr>
              <a:t> Intervention Project to improve their competitiveness in order to better service their local and international customers.</a:t>
            </a:r>
          </a:p>
          <a:p>
            <a:endParaRPr lang="en-US" sz="1100" b="1" i="1" u="none" strike="noStrike" baseline="0" dirty="0">
              <a:solidFill>
                <a:srgbClr val="000000"/>
              </a:solidFill>
              <a:latin typeface="Century Gothic" panose="020B0502020202020204" pitchFamily="34" charset="0"/>
            </a:endParaRPr>
          </a:p>
          <a:p>
            <a:r>
              <a:rPr lang="en-US" sz="1100" b="1" i="1" dirty="0">
                <a:solidFill>
                  <a:srgbClr val="0070C0"/>
                </a:solidFill>
                <a:latin typeface="Century Gothic" panose="020B0502020202020204" pitchFamily="34" charset="0"/>
              </a:rPr>
              <a:t>Andrew White, MD of S4 Integration, says “the project has helped us to focus on some of the important issues which will assist us to improve and grow the company’s competitiveness for the benefit of our customers and employees”.</a:t>
            </a:r>
          </a:p>
          <a:p>
            <a:endParaRPr lang="en-US" sz="1100" b="1" i="1" dirty="0">
              <a:solidFill>
                <a:srgbClr val="000000"/>
              </a:solidFill>
              <a:latin typeface="Century Gothic" panose="020B0502020202020204" pitchFamily="34" charset="0"/>
            </a:endParaRPr>
          </a:p>
          <a:p>
            <a:r>
              <a:rPr lang="en-US" sz="1100" b="1" i="1" dirty="0">
                <a:solidFill>
                  <a:srgbClr val="000000"/>
                </a:solidFill>
                <a:latin typeface="Century Gothic" panose="020B0502020202020204" pitchFamily="34" charset="0"/>
              </a:rPr>
              <a:t>The following improvement measures were recommended by the </a:t>
            </a:r>
            <a:r>
              <a:rPr lang="en-US" sz="1100" b="1" i="1" dirty="0" err="1">
                <a:solidFill>
                  <a:srgbClr val="000000"/>
                </a:solidFill>
                <a:latin typeface="Century Gothic" panose="020B0502020202020204" pitchFamily="34" charset="0"/>
              </a:rPr>
              <a:t>PtSA</a:t>
            </a:r>
            <a:r>
              <a:rPr lang="en-US" sz="1100" b="1" i="1" dirty="0">
                <a:solidFill>
                  <a:srgbClr val="000000"/>
                </a:solidFill>
                <a:latin typeface="Century Gothic" panose="020B0502020202020204" pitchFamily="34" charset="0"/>
              </a:rPr>
              <a:t> Enterprise Development team:</a:t>
            </a:r>
          </a:p>
          <a:p>
            <a:r>
              <a:rPr lang="en-ZA" sz="1100" b="0" i="0" u="none" strike="noStrike" baseline="0" dirty="0">
                <a:solidFill>
                  <a:srgbClr val="000000"/>
                </a:solidFill>
                <a:latin typeface="Century Gothic" panose="020B0502020202020204" pitchFamily="34" charset="0"/>
              </a:rPr>
              <a:t>• Improved shopfloor layouts, </a:t>
            </a:r>
          </a:p>
          <a:p>
            <a:r>
              <a:rPr lang="en-US" sz="1100" b="0" i="0" u="none" strike="noStrike" baseline="0" dirty="0">
                <a:solidFill>
                  <a:srgbClr val="000000"/>
                </a:solidFill>
                <a:latin typeface="Century Gothic" panose="020B0502020202020204" pitchFamily="34" charset="0"/>
              </a:rPr>
              <a:t>• Improvements to the company website, </a:t>
            </a:r>
          </a:p>
          <a:p>
            <a:r>
              <a:rPr lang="en-US" sz="1100" b="0" i="0" u="none" strike="noStrike" baseline="0" dirty="0">
                <a:solidFill>
                  <a:srgbClr val="000000"/>
                </a:solidFill>
                <a:latin typeface="Century Gothic" panose="020B0502020202020204" pitchFamily="34" charset="0"/>
              </a:rPr>
              <a:t>• Improved marketing strategies for the company including online marketing, </a:t>
            </a:r>
          </a:p>
          <a:p>
            <a:r>
              <a:rPr lang="en-US" sz="1100" b="0" i="0" u="none" strike="noStrike" baseline="0" dirty="0">
                <a:solidFill>
                  <a:srgbClr val="000000"/>
                </a:solidFill>
                <a:latin typeface="Century Gothic" panose="020B0502020202020204" pitchFamily="34" charset="0"/>
              </a:rPr>
              <a:t>• Improved shop floor management processes, </a:t>
            </a:r>
          </a:p>
          <a:p>
            <a:r>
              <a:rPr lang="en-US" sz="1100" b="0" i="0" u="none" strike="noStrike" baseline="0" dirty="0">
                <a:solidFill>
                  <a:srgbClr val="000000"/>
                </a:solidFill>
                <a:latin typeface="Century Gothic" panose="020B0502020202020204" pitchFamily="34" charset="0"/>
              </a:rPr>
              <a:t>• Displaying company vision and mission on the shopfloor, and </a:t>
            </a:r>
          </a:p>
          <a:p>
            <a:r>
              <a:rPr lang="en-US" sz="1100" b="0" i="0" u="none" strike="noStrike" baseline="0" dirty="0">
                <a:solidFill>
                  <a:srgbClr val="000000"/>
                </a:solidFill>
                <a:latin typeface="Century Gothic" panose="020B0502020202020204" pitchFamily="34" charset="0"/>
              </a:rPr>
              <a:t>• Implementing cost benefit analysis tools. </a:t>
            </a:r>
          </a:p>
        </p:txBody>
      </p:sp>
      <p:pic>
        <p:nvPicPr>
          <p:cNvPr id="6146" name="Picture 2" descr="S4 Integration &amp;amp; S4 Development Services | Home Portal">
            <a:extLst>
              <a:ext uri="{FF2B5EF4-FFF2-40B4-BE49-F238E27FC236}">
                <a16:creationId xmlns:a16="http://schemas.microsoft.com/office/drawing/2014/main" id="{DFA694D9-0E41-4B67-8091-D85914D64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35" y="1050736"/>
            <a:ext cx="1856232" cy="1856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D083FF1-0832-4378-8891-0975C20F2BA8}"/>
              </a:ext>
            </a:extLst>
          </p:cNvPr>
          <p:cNvPicPr>
            <a:picLocks noChangeAspect="1"/>
          </p:cNvPicPr>
          <p:nvPr/>
        </p:nvPicPr>
        <p:blipFill>
          <a:blip r:embed="rId5"/>
          <a:stretch>
            <a:fillRect/>
          </a:stretch>
        </p:blipFill>
        <p:spPr>
          <a:xfrm>
            <a:off x="2257170" y="1219933"/>
            <a:ext cx="3781953" cy="1314633"/>
          </a:xfrm>
          <a:prstGeom prst="rect">
            <a:avLst/>
          </a:prstGeom>
        </p:spPr>
      </p:pic>
    </p:spTree>
    <p:extLst>
      <p:ext uri="{BB962C8B-B14F-4D97-AF65-F5344CB8AC3E}">
        <p14:creationId xmlns:p14="http://schemas.microsoft.com/office/powerpoint/2010/main" val="155391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312235" y="84231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0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200472"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16" name="Title 1">
            <a:extLst>
              <a:ext uri="{FF2B5EF4-FFF2-40B4-BE49-F238E27FC236}">
                <a16:creationId xmlns:a16="http://schemas.microsoft.com/office/drawing/2014/main" id="{3BACCD37-D9BB-447F-834E-2C9D4DAC89AC}"/>
              </a:ext>
            </a:extLst>
          </p:cNvPr>
          <p:cNvSpPr txBox="1">
            <a:spLocks/>
          </p:cNvSpPr>
          <p:nvPr/>
        </p:nvSpPr>
        <p:spPr>
          <a:xfrm>
            <a:off x="200471" y="177840"/>
            <a:ext cx="9340735" cy="657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a:solidFill>
                  <a:srgbClr val="0070C0"/>
                </a:solidFill>
                <a:latin typeface="Century Gothic" panose="020B0502020202020204" pitchFamily="34" charset="0"/>
                <a:cs typeface="Arial" panose="020B0604020202020204" pitchFamily="34" charset="0"/>
              </a:rPr>
              <a:t>Actual feedback from companies after having participated in the Enterprise Development Programme</a:t>
            </a:r>
          </a:p>
        </p:txBody>
      </p:sp>
      <p:pic>
        <p:nvPicPr>
          <p:cNvPr id="11" name="Picture 10">
            <a:extLst>
              <a:ext uri="{FF2B5EF4-FFF2-40B4-BE49-F238E27FC236}">
                <a16:creationId xmlns:a16="http://schemas.microsoft.com/office/drawing/2014/main" id="{AEA9EFE4-20D2-4506-9273-4F4612BB18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38" y="6046790"/>
            <a:ext cx="1856232" cy="417384"/>
          </a:xfrm>
          <a:prstGeom prst="rect">
            <a:avLst/>
          </a:prstGeom>
          <a:noFill/>
          <a:ln>
            <a:noFill/>
          </a:ln>
        </p:spPr>
      </p:pic>
      <p:sp>
        <p:nvSpPr>
          <p:cNvPr id="12" name="TextBox 11">
            <a:extLst>
              <a:ext uri="{FF2B5EF4-FFF2-40B4-BE49-F238E27FC236}">
                <a16:creationId xmlns:a16="http://schemas.microsoft.com/office/drawing/2014/main" id="{F4E4D76A-E529-4525-BA28-EBDEA3EA7B96}"/>
              </a:ext>
            </a:extLst>
          </p:cNvPr>
          <p:cNvSpPr txBox="1"/>
          <p:nvPr/>
        </p:nvSpPr>
        <p:spPr>
          <a:xfrm>
            <a:off x="2514615" y="2737327"/>
            <a:ext cx="6488708" cy="2462213"/>
          </a:xfrm>
          <a:prstGeom prst="rect">
            <a:avLst/>
          </a:prstGeom>
          <a:noFill/>
        </p:spPr>
        <p:txBody>
          <a:bodyPr wrap="square">
            <a:spAutoFit/>
          </a:bodyPr>
          <a:lstStyle/>
          <a:p>
            <a:endParaRPr lang="en-ZA" sz="1100" b="0" i="0" u="none" strike="noStrike" baseline="0" dirty="0">
              <a:solidFill>
                <a:srgbClr val="000000"/>
              </a:solidFill>
              <a:latin typeface="Arial" panose="020B0604020202020204" pitchFamily="34" charset="0"/>
            </a:endParaRPr>
          </a:p>
          <a:p>
            <a:r>
              <a:rPr lang="en-US" sz="1100" b="1" i="0" u="none" strike="noStrike" baseline="0" dirty="0">
                <a:solidFill>
                  <a:srgbClr val="000000"/>
                </a:solidFill>
                <a:latin typeface="Century Gothic" panose="020B0502020202020204" pitchFamily="34" charset="0"/>
              </a:rPr>
              <a:t>AE Manufacturing</a:t>
            </a:r>
            <a:r>
              <a:rPr lang="en-US" sz="1100" i="0" u="none" strike="noStrike" baseline="0" dirty="0">
                <a:solidFill>
                  <a:srgbClr val="000000"/>
                </a:solidFill>
                <a:latin typeface="Century Gothic" panose="020B0502020202020204" pitchFamily="34" charset="0"/>
              </a:rPr>
              <a:t>, a member of PtSA which offers </a:t>
            </a:r>
            <a:r>
              <a:rPr lang="en-US" sz="1100" i="0" u="none" strike="noStrike" baseline="0" dirty="0" err="1">
                <a:solidFill>
                  <a:srgbClr val="000000"/>
                </a:solidFill>
                <a:latin typeface="Century Gothic" panose="020B0502020202020204" pitchFamily="34" charset="0"/>
              </a:rPr>
              <a:t>specialised</a:t>
            </a:r>
            <a:r>
              <a:rPr lang="en-US" sz="1100" b="1" i="0" u="none" strike="noStrike" baseline="0" dirty="0">
                <a:solidFill>
                  <a:srgbClr val="000000"/>
                </a:solidFill>
                <a:latin typeface="Century Gothic" panose="020B0502020202020204" pitchFamily="34" charset="0"/>
              </a:rPr>
              <a:t> </a:t>
            </a:r>
            <a:r>
              <a:rPr lang="en-US" sz="1100" b="0" i="0" u="none" strike="noStrike" baseline="0" dirty="0">
                <a:solidFill>
                  <a:srgbClr val="000000"/>
                </a:solidFill>
                <a:latin typeface="Century Gothic" panose="020B0502020202020204" pitchFamily="34" charset="0"/>
              </a:rPr>
              <a:t>services such as designing, precision machining, reverse engineering &amp; fabrication to name a few, participated in a</a:t>
            </a:r>
            <a:r>
              <a:rPr lang="en-FI" sz="1100" b="0" i="0" u="none" strike="noStrike" baseline="0" dirty="0">
                <a:solidFill>
                  <a:srgbClr val="000000"/>
                </a:solidFill>
                <a:latin typeface="Century Gothic" panose="020B0502020202020204" pitchFamily="34" charset="0"/>
              </a:rPr>
              <a:t>n Enterprise Development</a:t>
            </a:r>
            <a:r>
              <a:rPr lang="en-US" sz="1100" b="0" i="0" u="none" strike="noStrike" baseline="0" dirty="0">
                <a:solidFill>
                  <a:srgbClr val="000000"/>
                </a:solidFill>
                <a:latin typeface="Century Gothic" panose="020B0502020202020204" pitchFamily="34" charset="0"/>
              </a:rPr>
              <a:t> project funded by the Eastern Cape DEDEAT through the AIDC Eastern Cape to improve the company’s competitiveness. </a:t>
            </a:r>
            <a:r>
              <a:rPr lang="en-US" sz="1100" dirty="0">
                <a:solidFill>
                  <a:srgbClr val="000000"/>
                </a:solidFill>
                <a:latin typeface="Century Gothic" panose="020B0502020202020204" pitchFamily="34" charset="0"/>
              </a:rPr>
              <a:t> </a:t>
            </a:r>
          </a:p>
          <a:p>
            <a:endParaRPr lang="en-US" sz="1100"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The project, undertaken by</a:t>
            </a:r>
            <a:r>
              <a:rPr lang="en-US" sz="1100" b="0" i="0" u="none" strike="noStrike" baseline="0" dirty="0">
                <a:solidFill>
                  <a:srgbClr val="000000"/>
                </a:solidFill>
                <a:latin typeface="Century Gothic" panose="020B0502020202020204" pitchFamily="34" charset="0"/>
              </a:rPr>
              <a:t> </a:t>
            </a:r>
            <a:r>
              <a:rPr lang="en-US" sz="1100" b="0" i="0" u="none" strike="noStrike" baseline="0" dirty="0" err="1">
                <a:solidFill>
                  <a:srgbClr val="000000"/>
                </a:solidFill>
                <a:latin typeface="Century Gothic" panose="020B0502020202020204" pitchFamily="34" charset="0"/>
              </a:rPr>
              <a:t>PtSA</a:t>
            </a:r>
            <a:r>
              <a:rPr lang="en-US" sz="1100" b="0" i="0" u="none" strike="noStrike" baseline="0" dirty="0">
                <a:solidFill>
                  <a:srgbClr val="000000"/>
                </a:solidFill>
                <a:latin typeface="Century Gothic" panose="020B0502020202020204" pitchFamily="34" charset="0"/>
              </a:rPr>
              <a:t> Enterprise Development, followed a 3-stage approach which included company profiling, analysis of the company’s capabilities and determination of the measures required to improve efficiencies.</a:t>
            </a:r>
          </a:p>
          <a:p>
            <a:endParaRPr lang="en-ZA" sz="1100" b="0" i="0" u="none" strike="noStrike" baseline="0" dirty="0">
              <a:solidFill>
                <a:srgbClr val="000000"/>
              </a:solidFill>
              <a:latin typeface="Century Gothic" panose="020B0502020202020204" pitchFamily="34" charset="0"/>
            </a:endParaRPr>
          </a:p>
          <a:p>
            <a:r>
              <a:rPr lang="en-US" sz="1100" b="1" i="0" u="none" strike="noStrike" baseline="0" dirty="0">
                <a:solidFill>
                  <a:srgbClr val="0070C0"/>
                </a:solidFill>
                <a:latin typeface="Century Gothic" panose="020B0502020202020204" pitchFamily="34" charset="0"/>
              </a:rPr>
              <a:t>Simon Meyer from AE Manufacturing had the following to say about the project: “</a:t>
            </a:r>
            <a:r>
              <a:rPr lang="en-US" sz="1100" b="1" i="1" u="none" strike="noStrike" baseline="0" dirty="0">
                <a:solidFill>
                  <a:srgbClr val="0070C0"/>
                </a:solidFill>
                <a:latin typeface="Century Gothic" panose="020B0502020202020204" pitchFamily="34" charset="0"/>
              </a:rPr>
              <a:t>AE Manufacturing is experiencing rapid growth. The </a:t>
            </a:r>
            <a:r>
              <a:rPr lang="en-US" sz="1100" b="1" i="1" u="none" strike="noStrike" baseline="0" dirty="0" err="1">
                <a:solidFill>
                  <a:srgbClr val="0070C0"/>
                </a:solidFill>
                <a:latin typeface="Century Gothic" panose="020B0502020202020204" pitchFamily="34" charset="0"/>
              </a:rPr>
              <a:t>PtSA</a:t>
            </a:r>
            <a:r>
              <a:rPr lang="en-US" sz="1100" b="1" i="1" u="none" strike="noStrike" baseline="0" dirty="0">
                <a:solidFill>
                  <a:srgbClr val="0070C0"/>
                </a:solidFill>
                <a:latin typeface="Century Gothic" panose="020B0502020202020204" pitchFamily="34" charset="0"/>
              </a:rPr>
              <a:t> Enterprise Development project has helped us to address areas which are impacted by this growth and to consolidate and improve core processes in the business model and better prepare for the growth</a:t>
            </a:r>
            <a:r>
              <a:rPr lang="en-US" sz="1100" b="1" i="0" u="none" strike="noStrike" baseline="0" dirty="0">
                <a:solidFill>
                  <a:srgbClr val="0070C0"/>
                </a:solidFill>
                <a:latin typeface="Century Gothic" panose="020B0502020202020204" pitchFamily="34" charset="0"/>
              </a:rPr>
              <a:t>”. </a:t>
            </a:r>
          </a:p>
        </p:txBody>
      </p:sp>
      <p:pic>
        <p:nvPicPr>
          <p:cNvPr id="7170" name="Picture 2" descr="Technologies | AE Manufacturing, Engineering, Port Elizabeth">
            <a:extLst>
              <a:ext uri="{FF2B5EF4-FFF2-40B4-BE49-F238E27FC236}">
                <a16:creationId xmlns:a16="http://schemas.microsoft.com/office/drawing/2014/main" id="{5A095C0F-9BEE-451E-B843-DC4CC6F16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938" y="1538871"/>
            <a:ext cx="1941668" cy="96281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HOTO GALLERY | AE Manufacturing, Engineering, Port Elizabeth">
            <a:extLst>
              <a:ext uri="{FF2B5EF4-FFF2-40B4-BE49-F238E27FC236}">
                <a16:creationId xmlns:a16="http://schemas.microsoft.com/office/drawing/2014/main" id="{67C6ED91-B973-4C86-A2D8-BD2983BD56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3672" y="1334642"/>
            <a:ext cx="2101816" cy="14026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ABFC28B-227D-4E03-B3B1-433556D1D3EC}"/>
              </a:ext>
            </a:extLst>
          </p:cNvPr>
          <p:cNvPicPr>
            <a:picLocks noChangeAspect="1"/>
          </p:cNvPicPr>
          <p:nvPr/>
        </p:nvPicPr>
        <p:blipFill>
          <a:blip r:embed="rId6"/>
          <a:stretch>
            <a:fillRect/>
          </a:stretch>
        </p:blipFill>
        <p:spPr>
          <a:xfrm>
            <a:off x="4811188" y="1334642"/>
            <a:ext cx="2363877" cy="1402685"/>
          </a:xfrm>
          <a:prstGeom prst="rect">
            <a:avLst/>
          </a:prstGeom>
        </p:spPr>
      </p:pic>
    </p:spTree>
    <p:extLst>
      <p:ext uri="{BB962C8B-B14F-4D97-AF65-F5344CB8AC3E}">
        <p14:creationId xmlns:p14="http://schemas.microsoft.com/office/powerpoint/2010/main" val="250825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apewell">
            <a:extLst>
              <a:ext uri="{FF2B5EF4-FFF2-40B4-BE49-F238E27FC236}">
                <a16:creationId xmlns:a16="http://schemas.microsoft.com/office/drawing/2014/main" id="{141F12F0-66A9-49E6-8280-DDDD2D905C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28" y="1307819"/>
            <a:ext cx="2752371" cy="98397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4170EB5-FE1E-4C25-871C-64EF212BC948}"/>
              </a:ext>
            </a:extLst>
          </p:cNvPr>
          <p:cNvSpPr/>
          <p:nvPr/>
        </p:nvSpPr>
        <p:spPr>
          <a:xfrm>
            <a:off x="312235" y="84231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0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200472"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16" name="Title 1">
            <a:extLst>
              <a:ext uri="{FF2B5EF4-FFF2-40B4-BE49-F238E27FC236}">
                <a16:creationId xmlns:a16="http://schemas.microsoft.com/office/drawing/2014/main" id="{3BACCD37-D9BB-447F-834E-2C9D4DAC89AC}"/>
              </a:ext>
            </a:extLst>
          </p:cNvPr>
          <p:cNvSpPr txBox="1">
            <a:spLocks/>
          </p:cNvSpPr>
          <p:nvPr/>
        </p:nvSpPr>
        <p:spPr>
          <a:xfrm>
            <a:off x="200471" y="177840"/>
            <a:ext cx="9340735" cy="657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a:solidFill>
                  <a:srgbClr val="0070C0"/>
                </a:solidFill>
                <a:latin typeface="Century Gothic" panose="020B0502020202020204" pitchFamily="34" charset="0"/>
                <a:cs typeface="Arial" panose="020B0604020202020204" pitchFamily="34" charset="0"/>
              </a:rPr>
              <a:t>Actual feedback from companies after having participated in the Enterprise Development Programme</a:t>
            </a:r>
          </a:p>
        </p:txBody>
      </p:sp>
      <p:pic>
        <p:nvPicPr>
          <p:cNvPr id="11" name="Picture 10">
            <a:extLst>
              <a:ext uri="{FF2B5EF4-FFF2-40B4-BE49-F238E27FC236}">
                <a16:creationId xmlns:a16="http://schemas.microsoft.com/office/drawing/2014/main" id="{AEA9EFE4-20D2-4506-9273-4F4612BB18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938" y="6046790"/>
            <a:ext cx="1856232" cy="417384"/>
          </a:xfrm>
          <a:prstGeom prst="rect">
            <a:avLst/>
          </a:prstGeom>
          <a:noFill/>
          <a:ln>
            <a:noFill/>
          </a:ln>
        </p:spPr>
      </p:pic>
      <p:sp>
        <p:nvSpPr>
          <p:cNvPr id="12" name="TextBox 11">
            <a:extLst>
              <a:ext uri="{FF2B5EF4-FFF2-40B4-BE49-F238E27FC236}">
                <a16:creationId xmlns:a16="http://schemas.microsoft.com/office/drawing/2014/main" id="{F4E4D76A-E529-4525-BA28-EBDEA3EA7B96}"/>
              </a:ext>
            </a:extLst>
          </p:cNvPr>
          <p:cNvSpPr txBox="1"/>
          <p:nvPr/>
        </p:nvSpPr>
        <p:spPr>
          <a:xfrm>
            <a:off x="2729864" y="3571495"/>
            <a:ext cx="6598940" cy="1514454"/>
          </a:xfrm>
          <a:prstGeom prst="rect">
            <a:avLst/>
          </a:prstGeom>
          <a:noFill/>
        </p:spPr>
        <p:txBody>
          <a:bodyPr wrap="square">
            <a:spAutoFit/>
          </a:bodyPr>
          <a:lstStyle/>
          <a:p>
            <a:pPr marR="0" algn="l">
              <a:lnSpc>
                <a:spcPct val="115000"/>
              </a:lnSpc>
              <a:spcBef>
                <a:spcPts val="0"/>
              </a:spcBef>
              <a:spcAft>
                <a:spcPts val="600"/>
              </a:spcAft>
            </a:pPr>
            <a:r>
              <a:rPr lang="en-US" sz="1100" b="1" dirty="0" err="1">
                <a:latin typeface="Century Gothic" panose="020B0502020202020204" pitchFamily="34" charset="0"/>
              </a:rPr>
              <a:t>Capewell</a:t>
            </a:r>
            <a:r>
              <a:rPr lang="en-US" sz="1100" b="1" dirty="0">
                <a:latin typeface="Century Gothic" panose="020B0502020202020204" pitchFamily="34" charset="0"/>
              </a:rPr>
              <a:t> Springs and Metal Pressings</a:t>
            </a:r>
            <a:r>
              <a:rPr lang="en-US" sz="1100" dirty="0">
                <a:latin typeface="Century Gothic" panose="020B0502020202020204" pitchFamily="34" charset="0"/>
              </a:rPr>
              <a:t>, a </a:t>
            </a:r>
            <a:r>
              <a:rPr lang="en-US" sz="1100" dirty="0" err="1">
                <a:latin typeface="Century Gothic" panose="020B0502020202020204" pitchFamily="34" charset="0"/>
              </a:rPr>
              <a:t>PtSA</a:t>
            </a:r>
            <a:r>
              <a:rPr lang="en-US" sz="1100" dirty="0">
                <a:latin typeface="Century Gothic" panose="020B0502020202020204" pitchFamily="34" charset="0"/>
              </a:rPr>
              <a:t> member, participated in a </a:t>
            </a:r>
            <a:r>
              <a:rPr lang="en-US" sz="1100" dirty="0" err="1">
                <a:latin typeface="Century Gothic" panose="020B0502020202020204" pitchFamily="34" charset="0"/>
              </a:rPr>
              <a:t>PtSA</a:t>
            </a:r>
            <a:r>
              <a:rPr lang="en-US" sz="1100" dirty="0">
                <a:latin typeface="Century Gothic" panose="020B0502020202020204" pitchFamily="34" charset="0"/>
              </a:rPr>
              <a:t> Enterprise Development Benchmarking and Intervention Project. The company, based in Cape Town, supplies a wide range of industries with various springs and metal pressings. </a:t>
            </a:r>
          </a:p>
          <a:p>
            <a:pPr marR="0" algn="l">
              <a:lnSpc>
                <a:spcPct val="115000"/>
              </a:lnSpc>
              <a:spcBef>
                <a:spcPts val="0"/>
              </a:spcBef>
              <a:spcAft>
                <a:spcPts val="600"/>
              </a:spcAft>
            </a:pPr>
            <a:r>
              <a:rPr lang="en-US" sz="1100" b="1" dirty="0">
                <a:solidFill>
                  <a:srgbClr val="0070C0"/>
                </a:solidFill>
                <a:latin typeface="Century Gothic" panose="020B0502020202020204" pitchFamily="34" charset="0"/>
              </a:rPr>
              <a:t>Emile Coetzee, owner of </a:t>
            </a:r>
            <a:r>
              <a:rPr lang="en-US" sz="1100" b="1" dirty="0" err="1">
                <a:solidFill>
                  <a:srgbClr val="0070C0"/>
                </a:solidFill>
                <a:latin typeface="Century Gothic" panose="020B0502020202020204" pitchFamily="34" charset="0"/>
              </a:rPr>
              <a:t>Capewell</a:t>
            </a:r>
            <a:r>
              <a:rPr lang="en-US" sz="1100" b="1" dirty="0">
                <a:solidFill>
                  <a:srgbClr val="0070C0"/>
                </a:solidFill>
                <a:latin typeface="Century Gothic" panose="020B0502020202020204" pitchFamily="34" charset="0"/>
              </a:rPr>
              <a:t> Springs and Metal Pressings, said “the benchmarking process really made us aware of our shortcoming and potentials. The subsequent intervention project was critical in helping the company with the implementation and execution of the needed changes. We are extremely positive about the results of this project”</a:t>
            </a:r>
            <a:r>
              <a:rPr lang="en-US" sz="1100" dirty="0">
                <a:solidFill>
                  <a:srgbClr val="0070C0"/>
                </a:solidFill>
                <a:latin typeface="Century Gothic" panose="020B0502020202020204" pitchFamily="34" charset="0"/>
              </a:rPr>
              <a:t>.</a:t>
            </a:r>
          </a:p>
        </p:txBody>
      </p:sp>
      <p:pic>
        <p:nvPicPr>
          <p:cNvPr id="6146" name="Picture 2">
            <a:extLst>
              <a:ext uri="{FF2B5EF4-FFF2-40B4-BE49-F238E27FC236}">
                <a16:creationId xmlns:a16="http://schemas.microsoft.com/office/drawing/2014/main" id="{DF36C9D2-6C11-48EF-8351-AE38EB5226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399" y="1425955"/>
            <a:ext cx="3554413" cy="18605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69724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312235" y="84231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0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200472"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16" name="Title 1">
            <a:extLst>
              <a:ext uri="{FF2B5EF4-FFF2-40B4-BE49-F238E27FC236}">
                <a16:creationId xmlns:a16="http://schemas.microsoft.com/office/drawing/2014/main" id="{3BACCD37-D9BB-447F-834E-2C9D4DAC89AC}"/>
              </a:ext>
            </a:extLst>
          </p:cNvPr>
          <p:cNvSpPr txBox="1">
            <a:spLocks/>
          </p:cNvSpPr>
          <p:nvPr/>
        </p:nvSpPr>
        <p:spPr>
          <a:xfrm>
            <a:off x="200471" y="177840"/>
            <a:ext cx="9340735" cy="657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a:solidFill>
                  <a:srgbClr val="0070C0"/>
                </a:solidFill>
                <a:latin typeface="Century Gothic" panose="020B0502020202020204" pitchFamily="34" charset="0"/>
                <a:cs typeface="Arial" panose="020B0604020202020204" pitchFamily="34" charset="0"/>
              </a:rPr>
              <a:t>Actual feedback from companies after having participated in the Enterprise Development Programme</a:t>
            </a:r>
          </a:p>
        </p:txBody>
      </p:sp>
      <p:pic>
        <p:nvPicPr>
          <p:cNvPr id="11" name="Picture 10">
            <a:extLst>
              <a:ext uri="{FF2B5EF4-FFF2-40B4-BE49-F238E27FC236}">
                <a16:creationId xmlns:a16="http://schemas.microsoft.com/office/drawing/2014/main" id="{AEA9EFE4-20D2-4506-9273-4F4612BB18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38" y="6046790"/>
            <a:ext cx="1856232" cy="417384"/>
          </a:xfrm>
          <a:prstGeom prst="rect">
            <a:avLst/>
          </a:prstGeom>
          <a:noFill/>
          <a:ln>
            <a:noFill/>
          </a:ln>
        </p:spPr>
      </p:pic>
      <p:sp>
        <p:nvSpPr>
          <p:cNvPr id="12" name="TextBox 11">
            <a:extLst>
              <a:ext uri="{FF2B5EF4-FFF2-40B4-BE49-F238E27FC236}">
                <a16:creationId xmlns:a16="http://schemas.microsoft.com/office/drawing/2014/main" id="{F4E4D76A-E529-4525-BA28-EBDEA3EA7B96}"/>
              </a:ext>
            </a:extLst>
          </p:cNvPr>
          <p:cNvSpPr txBox="1"/>
          <p:nvPr/>
        </p:nvSpPr>
        <p:spPr>
          <a:xfrm>
            <a:off x="2729864" y="3571495"/>
            <a:ext cx="6598940" cy="1514454"/>
          </a:xfrm>
          <a:prstGeom prst="rect">
            <a:avLst/>
          </a:prstGeom>
          <a:noFill/>
        </p:spPr>
        <p:txBody>
          <a:bodyPr wrap="square">
            <a:spAutoFit/>
          </a:bodyPr>
          <a:lstStyle/>
          <a:p>
            <a:pPr marR="0" algn="l">
              <a:lnSpc>
                <a:spcPct val="115000"/>
              </a:lnSpc>
              <a:spcBef>
                <a:spcPts val="0"/>
              </a:spcBef>
              <a:spcAft>
                <a:spcPts val="600"/>
              </a:spcAft>
            </a:pPr>
            <a:r>
              <a:rPr lang="en-US" sz="1100" b="1" dirty="0" err="1">
                <a:latin typeface="Century Gothic" panose="020B0502020202020204" pitchFamily="34" charset="0"/>
              </a:rPr>
              <a:t>Capewell</a:t>
            </a:r>
            <a:r>
              <a:rPr lang="en-US" sz="1100" b="1" dirty="0">
                <a:latin typeface="Century Gothic" panose="020B0502020202020204" pitchFamily="34" charset="0"/>
              </a:rPr>
              <a:t> Springs and Metal Pressings</a:t>
            </a:r>
            <a:r>
              <a:rPr lang="en-US" sz="1100" dirty="0">
                <a:latin typeface="Century Gothic" panose="020B0502020202020204" pitchFamily="34" charset="0"/>
              </a:rPr>
              <a:t>, a </a:t>
            </a:r>
            <a:r>
              <a:rPr lang="en-US" sz="1100" dirty="0" err="1">
                <a:latin typeface="Century Gothic" panose="020B0502020202020204" pitchFamily="34" charset="0"/>
              </a:rPr>
              <a:t>PtSA</a:t>
            </a:r>
            <a:r>
              <a:rPr lang="en-US" sz="1100" dirty="0">
                <a:latin typeface="Century Gothic" panose="020B0502020202020204" pitchFamily="34" charset="0"/>
              </a:rPr>
              <a:t> member, participated in a </a:t>
            </a:r>
            <a:r>
              <a:rPr lang="en-US" sz="1100" dirty="0" err="1">
                <a:latin typeface="Century Gothic" panose="020B0502020202020204" pitchFamily="34" charset="0"/>
              </a:rPr>
              <a:t>PtSA</a:t>
            </a:r>
            <a:r>
              <a:rPr lang="en-US" sz="1100" dirty="0">
                <a:latin typeface="Century Gothic" panose="020B0502020202020204" pitchFamily="34" charset="0"/>
              </a:rPr>
              <a:t> Enterprise Development Benchmarking and Intervention Project. The company, based in Cape Town, supplies a wide range of industries with various springs and metal pressings. </a:t>
            </a:r>
          </a:p>
          <a:p>
            <a:pPr marR="0" algn="l">
              <a:lnSpc>
                <a:spcPct val="115000"/>
              </a:lnSpc>
              <a:spcBef>
                <a:spcPts val="0"/>
              </a:spcBef>
              <a:spcAft>
                <a:spcPts val="600"/>
              </a:spcAft>
            </a:pPr>
            <a:r>
              <a:rPr lang="en-US" sz="1100" b="1" dirty="0">
                <a:solidFill>
                  <a:srgbClr val="0070C0"/>
                </a:solidFill>
                <a:latin typeface="Century Gothic" panose="020B0502020202020204" pitchFamily="34" charset="0"/>
              </a:rPr>
              <a:t>Emile Coetzee, owner of </a:t>
            </a:r>
            <a:r>
              <a:rPr lang="en-US" sz="1100" b="1" dirty="0" err="1">
                <a:solidFill>
                  <a:srgbClr val="0070C0"/>
                </a:solidFill>
                <a:latin typeface="Century Gothic" panose="020B0502020202020204" pitchFamily="34" charset="0"/>
              </a:rPr>
              <a:t>Capewell</a:t>
            </a:r>
            <a:r>
              <a:rPr lang="en-US" sz="1100" b="1" dirty="0">
                <a:solidFill>
                  <a:srgbClr val="0070C0"/>
                </a:solidFill>
                <a:latin typeface="Century Gothic" panose="020B0502020202020204" pitchFamily="34" charset="0"/>
              </a:rPr>
              <a:t> Springs and Metal Pressings, said “the benchmarking process really made us aware of our shortcoming and potentials. The subsequent intervention project was critical in helping the company with the implementation and execution of the needed changes. We are extremely positive about the results of this project”</a:t>
            </a:r>
            <a:r>
              <a:rPr lang="en-US" sz="1100" dirty="0">
                <a:solidFill>
                  <a:srgbClr val="0070C0"/>
                </a:solidFill>
                <a:latin typeface="Century Gothic" panose="020B0502020202020204" pitchFamily="34" charset="0"/>
              </a:rPr>
              <a:t>.</a:t>
            </a:r>
          </a:p>
        </p:txBody>
      </p:sp>
      <p:pic>
        <p:nvPicPr>
          <p:cNvPr id="6146" name="Picture 2">
            <a:extLst>
              <a:ext uri="{FF2B5EF4-FFF2-40B4-BE49-F238E27FC236}">
                <a16:creationId xmlns:a16="http://schemas.microsoft.com/office/drawing/2014/main" id="{DF36C9D2-6C11-48EF-8351-AE38EB5226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399" y="1425955"/>
            <a:ext cx="3554413" cy="18605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2" descr="Wagner Systems">
            <a:extLst>
              <a:ext uri="{FF2B5EF4-FFF2-40B4-BE49-F238E27FC236}">
                <a16:creationId xmlns:a16="http://schemas.microsoft.com/office/drawing/2014/main" id="{B51CE536-ACA3-478B-9292-A40A36D7B6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938" y="1177151"/>
            <a:ext cx="2417629" cy="58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179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312235" y="84231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0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200472"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6" name="TextBox 5">
            <a:extLst>
              <a:ext uri="{FF2B5EF4-FFF2-40B4-BE49-F238E27FC236}">
                <a16:creationId xmlns:a16="http://schemas.microsoft.com/office/drawing/2014/main" id="{050729F8-2AA2-4EBB-B59D-EF2C441E5F38}"/>
              </a:ext>
            </a:extLst>
          </p:cNvPr>
          <p:cNvSpPr txBox="1"/>
          <p:nvPr/>
        </p:nvSpPr>
        <p:spPr>
          <a:xfrm>
            <a:off x="962788" y="1796120"/>
            <a:ext cx="3695384" cy="1323417"/>
          </a:xfrm>
          <a:prstGeom prst="rect">
            <a:avLst/>
          </a:prstGeom>
          <a:noFill/>
          <a:ln>
            <a:noFill/>
          </a:ln>
        </p:spPr>
        <p:txBody>
          <a:bodyPr wrap="square" lIns="91418" tIns="45709" rIns="91418" bIns="45709" rtlCol="0">
            <a:spAutoFit/>
          </a:bodyPr>
          <a:lstStyle/>
          <a:p>
            <a:r>
              <a:rPr lang="en-ZA" sz="2000" b="1" i="1" dirty="0">
                <a:solidFill>
                  <a:srgbClr val="0070C0"/>
                </a:solidFill>
                <a:latin typeface="Century Gothic" panose="020B0502020202020204" pitchFamily="34" charset="0"/>
                <a:cs typeface="Arial" panose="020B0604020202020204" pitchFamily="34" charset="0"/>
              </a:rPr>
              <a:t>Gauteng Region</a:t>
            </a:r>
          </a:p>
          <a:p>
            <a:r>
              <a:rPr lang="en-ZA" sz="2000" i="1" dirty="0">
                <a:latin typeface="Century Gothic" panose="020B0502020202020204" pitchFamily="34" charset="0"/>
                <a:cs typeface="Arial" panose="020B0604020202020204" pitchFamily="34" charset="0"/>
              </a:rPr>
              <a:t>Francois Beetge</a:t>
            </a:r>
          </a:p>
          <a:p>
            <a:r>
              <a:rPr lang="en-ZA" sz="2000" i="1" dirty="0">
                <a:latin typeface="Century Gothic" panose="020B0502020202020204" pitchFamily="34" charset="0"/>
                <a:cs typeface="Arial" panose="020B0604020202020204" pitchFamily="34" charset="0"/>
              </a:rPr>
              <a:t>Mobile: +27 79 504 9387</a:t>
            </a:r>
          </a:p>
          <a:p>
            <a:r>
              <a:rPr lang="en-ZA" sz="2000" i="1" dirty="0">
                <a:latin typeface="Century Gothic" panose="020B0502020202020204" pitchFamily="34" charset="0"/>
                <a:cs typeface="Arial" panose="020B0604020202020204" pitchFamily="34" charset="0"/>
              </a:rPr>
              <a:t>Email: FrancoisB@PtSA.co.za</a:t>
            </a:r>
            <a:endParaRPr lang="en-ZA" sz="2000" dirty="0">
              <a:latin typeface="Century Gothic" panose="020B0502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71F811BA-78C5-484D-B09A-0DE0A9CDDBD4}"/>
              </a:ext>
            </a:extLst>
          </p:cNvPr>
          <p:cNvSpPr txBox="1">
            <a:spLocks/>
          </p:cNvSpPr>
          <p:nvPr/>
        </p:nvSpPr>
        <p:spPr>
          <a:xfrm>
            <a:off x="200472" y="325956"/>
            <a:ext cx="8915400" cy="4553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800" b="1" dirty="0">
                <a:solidFill>
                  <a:srgbClr val="0070C0"/>
                </a:solidFill>
                <a:latin typeface="Century Gothic" panose="020B0502020202020204" pitchFamily="34" charset="0"/>
                <a:cs typeface="Arial" panose="020B0604020202020204" pitchFamily="34" charset="0"/>
              </a:rPr>
              <a:t>Contact Information</a:t>
            </a:r>
          </a:p>
        </p:txBody>
      </p:sp>
      <p:pic>
        <p:nvPicPr>
          <p:cNvPr id="10" name="Picture 9">
            <a:extLst>
              <a:ext uri="{FF2B5EF4-FFF2-40B4-BE49-F238E27FC236}">
                <a16:creationId xmlns:a16="http://schemas.microsoft.com/office/drawing/2014/main" id="{B26F76E3-FCEF-450E-BEE5-A39B614D05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38" y="6046790"/>
            <a:ext cx="1856232" cy="417384"/>
          </a:xfrm>
          <a:prstGeom prst="rect">
            <a:avLst/>
          </a:prstGeom>
          <a:noFill/>
          <a:ln>
            <a:noFill/>
          </a:ln>
        </p:spPr>
      </p:pic>
      <p:sp>
        <p:nvSpPr>
          <p:cNvPr id="15" name="TextBox 14">
            <a:extLst>
              <a:ext uri="{FF2B5EF4-FFF2-40B4-BE49-F238E27FC236}">
                <a16:creationId xmlns:a16="http://schemas.microsoft.com/office/drawing/2014/main" id="{3C0AA776-084A-4FB9-8136-598405099C62}"/>
              </a:ext>
            </a:extLst>
          </p:cNvPr>
          <p:cNvSpPr txBox="1"/>
          <p:nvPr/>
        </p:nvSpPr>
        <p:spPr>
          <a:xfrm>
            <a:off x="962788" y="3640025"/>
            <a:ext cx="3903614" cy="1323417"/>
          </a:xfrm>
          <a:prstGeom prst="rect">
            <a:avLst/>
          </a:prstGeom>
          <a:noFill/>
          <a:ln>
            <a:noFill/>
          </a:ln>
        </p:spPr>
        <p:txBody>
          <a:bodyPr wrap="square" lIns="91418" tIns="45709" rIns="91418" bIns="45709" rtlCol="0">
            <a:spAutoFit/>
          </a:bodyPr>
          <a:lstStyle/>
          <a:p>
            <a:r>
              <a:rPr lang="en-ZA" sz="2000" b="1" i="1" dirty="0">
                <a:solidFill>
                  <a:srgbClr val="0070C0"/>
                </a:solidFill>
                <a:latin typeface="Century Gothic" panose="020B0502020202020204" pitchFamily="34" charset="0"/>
                <a:cs typeface="Arial" panose="020B0604020202020204" pitchFamily="34" charset="0"/>
              </a:rPr>
              <a:t>Eastern Cape Region</a:t>
            </a:r>
          </a:p>
          <a:p>
            <a:r>
              <a:rPr lang="en-ZA" sz="2000" i="1" dirty="0">
                <a:latin typeface="Century Gothic" panose="020B0502020202020204" pitchFamily="34" charset="0"/>
                <a:cs typeface="Arial" panose="020B0604020202020204" pitchFamily="34" charset="0"/>
              </a:rPr>
              <a:t>Theo van Rooyen</a:t>
            </a:r>
          </a:p>
          <a:p>
            <a:r>
              <a:rPr lang="en-ZA" sz="2000" i="1" dirty="0">
                <a:latin typeface="Century Gothic" panose="020B0502020202020204" pitchFamily="34" charset="0"/>
                <a:cs typeface="Arial" panose="020B0604020202020204" pitchFamily="34" charset="0"/>
              </a:rPr>
              <a:t>Mobile: +27 82 562 3087</a:t>
            </a:r>
          </a:p>
          <a:p>
            <a:r>
              <a:rPr lang="en-ZA" sz="2000" i="1" dirty="0">
                <a:latin typeface="Century Gothic" panose="020B0502020202020204" pitchFamily="34" charset="0"/>
                <a:cs typeface="Arial" panose="020B0604020202020204" pitchFamily="34" charset="0"/>
              </a:rPr>
              <a:t>Email: Theovr@PtSA.co.za</a:t>
            </a:r>
            <a:endParaRPr lang="en-ZA" sz="2000" dirty="0">
              <a:latin typeface="Century Gothic" panose="020B0502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415D0F1-5897-4C24-B428-40CD1463C58D}"/>
              </a:ext>
            </a:extLst>
          </p:cNvPr>
          <p:cNvSpPr txBox="1"/>
          <p:nvPr/>
        </p:nvSpPr>
        <p:spPr>
          <a:xfrm>
            <a:off x="5602683" y="1807823"/>
            <a:ext cx="3903614" cy="1323417"/>
          </a:xfrm>
          <a:prstGeom prst="rect">
            <a:avLst/>
          </a:prstGeom>
          <a:noFill/>
          <a:ln>
            <a:noFill/>
          </a:ln>
        </p:spPr>
        <p:txBody>
          <a:bodyPr wrap="square" lIns="91418" tIns="45709" rIns="91418" bIns="45709" rtlCol="0">
            <a:spAutoFit/>
          </a:bodyPr>
          <a:lstStyle/>
          <a:p>
            <a:r>
              <a:rPr lang="en-ZA" sz="2000" b="1" i="1" dirty="0">
                <a:solidFill>
                  <a:srgbClr val="0070C0"/>
                </a:solidFill>
                <a:latin typeface="Century Gothic" panose="020B0502020202020204" pitchFamily="34" charset="0"/>
                <a:cs typeface="Arial" panose="020B0604020202020204" pitchFamily="34" charset="0"/>
              </a:rPr>
              <a:t>KwaZulu-Natal Region</a:t>
            </a:r>
          </a:p>
          <a:p>
            <a:r>
              <a:rPr lang="en-ZA" sz="2000" i="1" dirty="0">
                <a:latin typeface="Century Gothic" panose="020B0502020202020204" pitchFamily="34" charset="0"/>
                <a:cs typeface="Arial" panose="020B0604020202020204" pitchFamily="34" charset="0"/>
              </a:rPr>
              <a:t>Richard Kannigan</a:t>
            </a:r>
          </a:p>
          <a:p>
            <a:r>
              <a:rPr lang="en-ZA" sz="2000" i="1" dirty="0">
                <a:latin typeface="Century Gothic" panose="020B0502020202020204" pitchFamily="34" charset="0"/>
                <a:cs typeface="Arial" panose="020B0604020202020204" pitchFamily="34" charset="0"/>
              </a:rPr>
              <a:t>Mobile: +27 73 418 5044</a:t>
            </a:r>
          </a:p>
          <a:p>
            <a:r>
              <a:rPr lang="en-ZA" sz="2000" i="1" dirty="0">
                <a:latin typeface="Century Gothic" panose="020B0502020202020204" pitchFamily="34" charset="0"/>
                <a:cs typeface="Arial" panose="020B0604020202020204" pitchFamily="34" charset="0"/>
              </a:rPr>
              <a:t>Email: RichardK@PtSA.co.za</a:t>
            </a:r>
            <a:endParaRPr lang="en-ZA" sz="2000" dirty="0">
              <a:latin typeface="Century Gothic" panose="020B0502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32A0458-04DC-484B-9ABA-790BA22A7426}"/>
              </a:ext>
            </a:extLst>
          </p:cNvPr>
          <p:cNvSpPr txBox="1"/>
          <p:nvPr/>
        </p:nvSpPr>
        <p:spPr>
          <a:xfrm>
            <a:off x="5602683" y="3640008"/>
            <a:ext cx="3903614" cy="1323417"/>
          </a:xfrm>
          <a:prstGeom prst="rect">
            <a:avLst/>
          </a:prstGeom>
          <a:noFill/>
          <a:ln>
            <a:noFill/>
          </a:ln>
        </p:spPr>
        <p:txBody>
          <a:bodyPr wrap="square" lIns="91418" tIns="45709" rIns="91418" bIns="45709" rtlCol="0">
            <a:spAutoFit/>
          </a:bodyPr>
          <a:lstStyle/>
          <a:p>
            <a:r>
              <a:rPr lang="en-ZA" sz="2000" b="1" i="1" dirty="0">
                <a:solidFill>
                  <a:srgbClr val="0070C0"/>
                </a:solidFill>
                <a:latin typeface="Century Gothic" panose="020B0502020202020204" pitchFamily="34" charset="0"/>
                <a:cs typeface="Arial" panose="020B0604020202020204" pitchFamily="34" charset="0"/>
              </a:rPr>
              <a:t>Western Cape Region</a:t>
            </a:r>
          </a:p>
          <a:p>
            <a:r>
              <a:rPr lang="en-ZA" sz="2000" i="1" dirty="0">
                <a:latin typeface="Century Gothic" panose="020B0502020202020204" pitchFamily="34" charset="0"/>
                <a:cs typeface="Arial" panose="020B0604020202020204" pitchFamily="34" charset="0"/>
              </a:rPr>
              <a:t>André Davies</a:t>
            </a:r>
          </a:p>
          <a:p>
            <a:r>
              <a:rPr lang="en-ZA" sz="2000" i="1" dirty="0">
                <a:latin typeface="Century Gothic" panose="020B0502020202020204" pitchFamily="34" charset="0"/>
                <a:cs typeface="Arial" panose="020B0604020202020204" pitchFamily="34" charset="0"/>
              </a:rPr>
              <a:t>Mobile: +27 62 6013 1301</a:t>
            </a:r>
          </a:p>
          <a:p>
            <a:r>
              <a:rPr lang="en-ZA" sz="2000" i="1" dirty="0">
                <a:latin typeface="Century Gothic" panose="020B0502020202020204" pitchFamily="34" charset="0"/>
                <a:cs typeface="Arial" panose="020B0604020202020204" pitchFamily="34" charset="0"/>
              </a:rPr>
              <a:t>Email: AndreD@PtSA.co.za</a:t>
            </a:r>
            <a:endParaRPr lang="en-ZA" sz="2000" dirty="0">
              <a:latin typeface="Century Gothic" panose="020B0502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0AE68B08-72A3-4270-9C08-20E55287D0D5}"/>
              </a:ext>
            </a:extLst>
          </p:cNvPr>
          <p:cNvSpPr txBox="1">
            <a:spLocks/>
          </p:cNvSpPr>
          <p:nvPr/>
        </p:nvSpPr>
        <p:spPr>
          <a:xfrm>
            <a:off x="200472" y="958437"/>
            <a:ext cx="8915400" cy="4553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000" b="1" dirty="0">
                <a:latin typeface="Century Gothic" panose="020B0502020202020204" pitchFamily="34" charset="0"/>
                <a:cs typeface="Arial" panose="020B0604020202020204" pitchFamily="34" charset="0"/>
              </a:rPr>
              <a:t>In order to participate in these projects, contact the Regional Manager in your area:</a:t>
            </a:r>
          </a:p>
        </p:txBody>
      </p:sp>
    </p:spTree>
    <p:extLst>
      <p:ext uri="{BB962C8B-B14F-4D97-AF65-F5344CB8AC3E}">
        <p14:creationId xmlns:p14="http://schemas.microsoft.com/office/powerpoint/2010/main" val="45550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0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5E2D182A-98FC-449E-B55A-7FC2CA8BFCE5}"/>
              </a:ext>
            </a:extLst>
          </p:cNvPr>
          <p:cNvGrpSpPr/>
          <p:nvPr/>
        </p:nvGrpSpPr>
        <p:grpSpPr>
          <a:xfrm>
            <a:off x="200472" y="106037"/>
            <a:ext cx="9705529" cy="681195"/>
            <a:chOff x="200472" y="106037"/>
            <a:chExt cx="9705529" cy="681195"/>
          </a:xfrm>
        </p:grpSpPr>
        <p:sp>
          <p:nvSpPr>
            <p:cNvPr id="8" name="Rectangle 7">
              <a:extLst>
                <a:ext uri="{FF2B5EF4-FFF2-40B4-BE49-F238E27FC236}">
                  <a16:creationId xmlns:a16="http://schemas.microsoft.com/office/drawing/2014/main" id="{84170EB5-FE1E-4C25-871C-64EF212BC948}"/>
                </a:ext>
              </a:extLst>
            </p:cNvPr>
            <p:cNvSpPr/>
            <p:nvPr/>
          </p:nvSpPr>
          <p:spPr>
            <a:xfrm>
              <a:off x="312235" y="73738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4D6BC536-E9A0-4FE2-9D7E-5E3DAD68CE68}"/>
                </a:ext>
              </a:extLst>
            </p:cNvPr>
            <p:cNvSpPr txBox="1"/>
            <p:nvPr/>
          </p:nvSpPr>
          <p:spPr>
            <a:xfrm>
              <a:off x="200472" y="106037"/>
              <a:ext cx="9621672" cy="461643"/>
            </a:xfrm>
            <a:prstGeom prst="rect">
              <a:avLst/>
            </a:prstGeom>
            <a:noFill/>
          </p:spPr>
          <p:txBody>
            <a:bodyPr wrap="square" lIns="91418" tIns="45709" rIns="91418" bIns="45709" rtlCol="0">
              <a:spAutoFit/>
            </a:bodyPr>
            <a:lstStyle/>
            <a:p>
              <a:r>
                <a:rPr lang="en-GB" sz="2400" b="1" dirty="0">
                  <a:solidFill>
                    <a:srgbClr val="0070C0"/>
                  </a:solidFill>
                  <a:latin typeface="Century Gothic" panose="020B0502020202020204" pitchFamily="34" charset="0"/>
                  <a:cs typeface="Arial" panose="020B0604020202020204" pitchFamily="34" charset="0"/>
                </a:rPr>
                <a:t>About the Production Technologies Association of South Africa</a:t>
              </a:r>
              <a:endParaRPr lang="en-ZA" sz="2400" b="1" dirty="0">
                <a:solidFill>
                  <a:srgbClr val="0070C0"/>
                </a:solidFill>
                <a:latin typeface="Century Gothic" panose="020B0502020202020204" pitchFamily="34" charset="0"/>
                <a:cs typeface="Arial" panose="020B0604020202020204" pitchFamily="34" charset="0"/>
              </a:endParaRPr>
            </a:p>
          </p:txBody>
        </p:sp>
      </p:grpSp>
      <p:sp>
        <p:nvSpPr>
          <p:cNvPr id="11" name="Rectangle 10"/>
          <p:cNvSpPr/>
          <p:nvPr/>
        </p:nvSpPr>
        <p:spPr>
          <a:xfrm>
            <a:off x="312235" y="1385059"/>
            <a:ext cx="9213324" cy="3483389"/>
          </a:xfrm>
          <a:prstGeom prst="rect">
            <a:avLst/>
          </a:prstGeom>
        </p:spPr>
        <p:txBody>
          <a:bodyPr wrap="square">
            <a:spAutoFit/>
          </a:bodyPr>
          <a:lstStyle/>
          <a:p>
            <a:pPr>
              <a:lnSpc>
                <a:spcPct val="107000"/>
              </a:lnSpc>
              <a:spcAft>
                <a:spcPts val="600"/>
              </a:spcAft>
            </a:pPr>
            <a:r>
              <a:rPr lang="en-GB" b="1" dirty="0">
                <a:effectLst/>
                <a:latin typeface="Century Gothic" panose="020B0502020202020204" pitchFamily="34" charset="0"/>
                <a:ea typeface="Calibri" panose="020F0502020204030204" pitchFamily="34" charset="0"/>
                <a:cs typeface="Times New Roman" panose="02020603050405020304" pitchFamily="18" charset="0"/>
              </a:rPr>
              <a:t>The Production Technologies Association of South Africa (PtSA), </a:t>
            </a:r>
            <a:r>
              <a:rPr lang="en-GB" dirty="0">
                <a:effectLst/>
                <a:latin typeface="Century Gothic" panose="020B0502020202020204" pitchFamily="34" charset="0"/>
                <a:ea typeface="Calibri" panose="020F0502020204030204" pitchFamily="34" charset="0"/>
                <a:cs typeface="Times New Roman" panose="02020603050405020304" pitchFamily="18" charset="0"/>
              </a:rPr>
              <a:t>established in 2006, is a membership-based organisation with the mission of promoting, protecting and supporting the collective interests of the Tool, Die, Mould and Special Machining industries (TDM Industry) of South Africa, enabling the development and sustainability of all manufacturing sectors.</a:t>
            </a:r>
            <a:endParaRPr lang="en-ZA"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A"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dirty="0">
                <a:effectLst/>
                <a:latin typeface="Century Gothic" panose="020B0502020202020204" pitchFamily="34" charset="0"/>
                <a:ea typeface="Calibri" panose="020F0502020204030204" pitchFamily="34" charset="0"/>
                <a:cs typeface="Times New Roman" panose="02020603050405020304" pitchFamily="18" charset="0"/>
              </a:rPr>
              <a:t>As part of this mission, the Association has entered into a partnership agreement with government (</a:t>
            </a:r>
            <a:r>
              <a:rPr lang="en-GB" b="1" dirty="0">
                <a:latin typeface="Century Gothic" panose="020B0502020202020204" pitchFamily="34" charset="0"/>
                <a:ea typeface="Calibri" panose="020F0502020204030204" pitchFamily="34" charset="0"/>
                <a:cs typeface="Times New Roman" panose="02020603050405020304" pitchFamily="18" charset="0"/>
              </a:rPr>
              <a:t>represented by the Department of Trade Industry and Competition</a:t>
            </a:r>
            <a:r>
              <a:rPr lang="en-GB" dirty="0">
                <a:effectLst/>
                <a:latin typeface="Century Gothic" panose="020B0502020202020204" pitchFamily="34" charset="0"/>
                <a:ea typeface="Calibri" panose="020F0502020204030204" pitchFamily="34" charset="0"/>
                <a:cs typeface="Times New Roman" panose="02020603050405020304" pitchFamily="18" charset="0"/>
              </a:rPr>
              <a:t>), the INTSIMBI Future Production Technologies Initiative, </a:t>
            </a:r>
            <a:r>
              <a:rPr lang="en-GB" b="1" dirty="0">
                <a:effectLst/>
                <a:latin typeface="Century Gothic" panose="020B0502020202020204" pitchFamily="34" charset="0"/>
                <a:ea typeface="Calibri" panose="020F0502020204030204" pitchFamily="34" charset="0"/>
                <a:cs typeface="Times New Roman" panose="02020603050405020304" pitchFamily="18" charset="0"/>
              </a:rPr>
              <a:t>to develop programmes </a:t>
            </a:r>
            <a:r>
              <a:rPr lang="en-GB" dirty="0">
                <a:effectLst/>
                <a:latin typeface="Century Gothic" panose="020B0502020202020204" pitchFamily="34" charset="0"/>
                <a:ea typeface="Calibri" panose="020F0502020204030204" pitchFamily="34" charset="0"/>
                <a:cs typeface="Times New Roman" panose="02020603050405020304" pitchFamily="18" charset="0"/>
              </a:rPr>
              <a:t>to address the needs of the TDM Industry in order to rehabilitate and grow the industry for the benefit of the manufacturing sector in South Africa.</a:t>
            </a:r>
            <a:endParaRPr lang="en-ZA"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6937775A-84DD-49C4-9FF1-3352D916E4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38" y="6046790"/>
            <a:ext cx="1856232" cy="417384"/>
          </a:xfrm>
          <a:prstGeom prst="rect">
            <a:avLst/>
          </a:prstGeom>
          <a:noFill/>
          <a:ln>
            <a:noFill/>
          </a:ln>
        </p:spPr>
      </p:pic>
    </p:spTree>
    <p:extLst>
      <p:ext uri="{BB962C8B-B14F-4D97-AF65-F5344CB8AC3E}">
        <p14:creationId xmlns:p14="http://schemas.microsoft.com/office/powerpoint/2010/main" val="354398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0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50623" y="1289691"/>
            <a:ext cx="9302028" cy="3988721"/>
          </a:xfrm>
          <a:prstGeom prst="rect">
            <a:avLst/>
          </a:prstGeom>
        </p:spPr>
        <p:txBody>
          <a:bodyPr wrap="square">
            <a:spAutoFit/>
          </a:bodyPr>
          <a:lstStyle/>
          <a:p>
            <a:pPr>
              <a:spcAft>
                <a:spcPts val="600"/>
              </a:spcAft>
            </a:pPr>
            <a:endParaRPr lang="en-GB" sz="1100" dirty="0">
              <a:latin typeface="Century Gothic" panose="020B0502020202020204" pitchFamily="34" charset="0"/>
            </a:endParaRPr>
          </a:p>
          <a:p>
            <a:pPr>
              <a:spcAft>
                <a:spcPts val="600"/>
              </a:spcAft>
            </a:pPr>
            <a:r>
              <a:rPr lang="en-GB" sz="2000" b="1" dirty="0">
                <a:effectLst/>
                <a:latin typeface="Century Gothic" panose="020B0502020202020204" pitchFamily="34" charset="0"/>
                <a:ea typeface="Calibri" panose="020F0502020204030204" pitchFamily="34" charset="0"/>
                <a:cs typeface="Times New Roman" panose="02020603050405020304" pitchFamily="18" charset="0"/>
              </a:rPr>
              <a:t>These programmes are divided into </a:t>
            </a:r>
            <a:r>
              <a:rPr lang="en-GB" sz="2000" b="1" dirty="0">
                <a:latin typeface="Century Gothic" panose="020B0502020202020204" pitchFamily="34" charset="0"/>
                <a:ea typeface="Calibri" panose="020F0502020204030204" pitchFamily="34" charset="0"/>
                <a:cs typeface="Times New Roman" panose="02020603050405020304" pitchFamily="18" charset="0"/>
              </a:rPr>
              <a:t>two primary sections</a:t>
            </a:r>
            <a:r>
              <a:rPr lang="en-GB" sz="2000" b="1" dirty="0">
                <a:effectLst/>
                <a:latin typeface="Century Gothic" panose="020B0502020202020204" pitchFamily="34" charset="0"/>
                <a:ea typeface="Calibri" panose="020F0502020204030204" pitchFamily="34" charset="0"/>
                <a:cs typeface="Times New Roman" panose="02020603050405020304" pitchFamily="18" charset="0"/>
              </a:rPr>
              <a:t>:</a:t>
            </a:r>
          </a:p>
          <a:p>
            <a:pPr>
              <a:spcAft>
                <a:spcPts val="600"/>
              </a:spcAft>
            </a:pPr>
            <a:endParaRPr lang="en-ZA" sz="2000" b="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000" dirty="0">
                <a:effectLst/>
                <a:latin typeface="Century Gothic" panose="020B0502020202020204" pitchFamily="34" charset="0"/>
                <a:ea typeface="Calibri" panose="020F0502020204030204" pitchFamily="34" charset="0"/>
                <a:cs typeface="Times New Roman" panose="02020603050405020304" pitchFamily="18" charset="0"/>
              </a:rPr>
              <a:t>Enterprise Development</a:t>
            </a:r>
            <a:endParaRPr lang="en-ZA"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000" dirty="0">
                <a:effectLst/>
                <a:latin typeface="Century Gothic" panose="020B0502020202020204" pitchFamily="34" charset="0"/>
                <a:ea typeface="Calibri" panose="020F0502020204030204" pitchFamily="34" charset="0"/>
                <a:cs typeface="Times New Roman" panose="02020603050405020304" pitchFamily="18" charset="0"/>
              </a:rPr>
              <a:t>Skills Development</a:t>
            </a:r>
            <a:endParaRPr lang="en-ZA" sz="20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endParaRPr lang="en-ZA" sz="3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GB" sz="2000" dirty="0">
                <a:effectLst/>
                <a:latin typeface="Century Gothic" panose="020B0502020202020204" pitchFamily="34" charset="0"/>
                <a:ea typeface="Calibri" panose="020F0502020204030204" pitchFamily="34" charset="0"/>
                <a:cs typeface="Times New Roman" panose="02020603050405020304" pitchFamily="18" charset="0"/>
              </a:rPr>
              <a:t>The INTSIMBI Future Production Technologies Initiative programmes are implemented by the  </a:t>
            </a:r>
            <a:r>
              <a:rPr lang="en-GB" sz="2000" b="1" dirty="0">
                <a:effectLst/>
                <a:latin typeface="Century Gothic" panose="020B0502020202020204" pitchFamily="34" charset="0"/>
                <a:ea typeface="Calibri" panose="020F0502020204030204" pitchFamily="34" charset="0"/>
                <a:cs typeface="Times New Roman" panose="02020603050405020304" pitchFamily="18" charset="0"/>
              </a:rPr>
              <a:t>PtSA wholly owned project management and implementation agency</a:t>
            </a:r>
            <a:r>
              <a:rPr lang="en-GB" sz="2000" dirty="0">
                <a:effectLst/>
                <a:latin typeface="Century Gothic" panose="020B0502020202020204" pitchFamily="34" charset="0"/>
                <a:ea typeface="Calibri" panose="020F0502020204030204" pitchFamily="34" charset="0"/>
                <a:cs typeface="Times New Roman" panose="02020603050405020304" pitchFamily="18" charset="0"/>
              </a:rPr>
              <a:t>, National Technologies Implementation Platform (Pty) Ltd.</a:t>
            </a:r>
            <a:endParaRPr lang="en-ZA"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21D9A6C2-42BB-4E79-A0D8-02E49941A582}"/>
              </a:ext>
            </a:extLst>
          </p:cNvPr>
          <p:cNvSpPr/>
          <p:nvPr/>
        </p:nvSpPr>
        <p:spPr>
          <a:xfrm>
            <a:off x="312235" y="73738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extBox 16">
            <a:extLst>
              <a:ext uri="{FF2B5EF4-FFF2-40B4-BE49-F238E27FC236}">
                <a16:creationId xmlns:a16="http://schemas.microsoft.com/office/drawing/2014/main" id="{B2EDCD12-9D47-4820-8A8D-0BE6CE32140B}"/>
              </a:ext>
            </a:extLst>
          </p:cNvPr>
          <p:cNvSpPr txBox="1"/>
          <p:nvPr/>
        </p:nvSpPr>
        <p:spPr>
          <a:xfrm>
            <a:off x="200472" y="106037"/>
            <a:ext cx="9621672" cy="553976"/>
          </a:xfrm>
          <a:prstGeom prst="rect">
            <a:avLst/>
          </a:prstGeom>
          <a:noFill/>
        </p:spPr>
        <p:txBody>
          <a:bodyPr wrap="square" lIns="91418" tIns="45709" rIns="91418" bIns="45709" rtlCol="0">
            <a:spAutoFit/>
          </a:bodyPr>
          <a:lstStyle/>
          <a:p>
            <a:r>
              <a:rPr lang="en-GB" sz="3000" b="1" dirty="0">
                <a:solidFill>
                  <a:srgbClr val="0070C0"/>
                </a:solidFill>
                <a:latin typeface="Century Gothic" panose="020B0502020202020204" pitchFamily="34" charset="0"/>
                <a:cs typeface="Arial" panose="020B0604020202020204" pitchFamily="34" charset="0"/>
              </a:rPr>
              <a:t>P</a:t>
            </a:r>
            <a:r>
              <a:rPr lang="en-ZA" sz="3000" b="1" dirty="0">
                <a:solidFill>
                  <a:srgbClr val="0070C0"/>
                </a:solidFill>
                <a:latin typeface="Century Gothic" panose="020B0502020202020204" pitchFamily="34" charset="0"/>
                <a:cs typeface="Arial" panose="020B0604020202020204" pitchFamily="34" charset="0"/>
              </a:rPr>
              <a:t>rogrammes offered to the TDM Industry</a:t>
            </a:r>
          </a:p>
        </p:txBody>
      </p:sp>
      <p:pic>
        <p:nvPicPr>
          <p:cNvPr id="8" name="Picture 7">
            <a:extLst>
              <a:ext uri="{FF2B5EF4-FFF2-40B4-BE49-F238E27FC236}">
                <a16:creationId xmlns:a16="http://schemas.microsoft.com/office/drawing/2014/main" id="{3100F64C-124A-4F1B-9725-FFC1A38E71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38" y="6046790"/>
            <a:ext cx="1856232" cy="417384"/>
          </a:xfrm>
          <a:prstGeom prst="rect">
            <a:avLst/>
          </a:prstGeom>
          <a:noFill/>
          <a:ln>
            <a:noFill/>
          </a:ln>
        </p:spPr>
      </p:pic>
    </p:spTree>
    <p:extLst>
      <p:ext uri="{BB962C8B-B14F-4D97-AF65-F5344CB8AC3E}">
        <p14:creationId xmlns:p14="http://schemas.microsoft.com/office/powerpoint/2010/main" val="81085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0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200472"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6" name="Title 1">
            <a:extLst>
              <a:ext uri="{FF2B5EF4-FFF2-40B4-BE49-F238E27FC236}">
                <a16:creationId xmlns:a16="http://schemas.microsoft.com/office/drawing/2014/main" id="{C2C57C41-1765-488A-96B6-2D9CE087380C}"/>
              </a:ext>
            </a:extLst>
          </p:cNvPr>
          <p:cNvSpPr txBox="1">
            <a:spLocks/>
          </p:cNvSpPr>
          <p:nvPr/>
        </p:nvSpPr>
        <p:spPr>
          <a:xfrm>
            <a:off x="200472" y="188732"/>
            <a:ext cx="9537341" cy="16278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ZA" sz="3000" b="1" dirty="0">
                <a:solidFill>
                  <a:srgbClr val="0070C0"/>
                </a:solidFill>
                <a:latin typeface="Century Gothic" panose="020B0502020202020204" pitchFamily="34" charset="0"/>
                <a:cs typeface="Arial" panose="020B0604020202020204" pitchFamily="34" charset="0"/>
              </a:rPr>
              <a:t>Enterprise Development Programme</a:t>
            </a:r>
          </a:p>
        </p:txBody>
      </p:sp>
      <p:sp>
        <p:nvSpPr>
          <p:cNvPr id="17" name="Title 1">
            <a:extLst>
              <a:ext uri="{FF2B5EF4-FFF2-40B4-BE49-F238E27FC236}">
                <a16:creationId xmlns:a16="http://schemas.microsoft.com/office/drawing/2014/main" id="{30F0FE15-F218-442A-AE64-A246B7FD949F}"/>
              </a:ext>
            </a:extLst>
          </p:cNvPr>
          <p:cNvSpPr txBox="1">
            <a:spLocks/>
          </p:cNvSpPr>
          <p:nvPr/>
        </p:nvSpPr>
        <p:spPr>
          <a:xfrm>
            <a:off x="641699" y="3060434"/>
            <a:ext cx="2384472" cy="6239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defTabSz="914400" rtl="0" eaLnBrk="1" fontAlgn="auto" latinLnBrk="0" hangingPunct="1">
              <a:lnSpc>
                <a:spcPct val="100000"/>
              </a:lnSpc>
              <a:spcBef>
                <a:spcPct val="0"/>
              </a:spcBef>
              <a:spcAft>
                <a:spcPts val="600"/>
              </a:spcAft>
              <a:buClrTx/>
              <a:buSzTx/>
              <a:tabLst/>
              <a:defRPr/>
            </a:pPr>
            <a:r>
              <a:rPr kumimoji="0" lang="en-ZA" sz="20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Benchmarking</a:t>
            </a:r>
          </a:p>
        </p:txBody>
      </p:sp>
      <p:sp>
        <p:nvSpPr>
          <p:cNvPr id="18" name="Title 1">
            <a:extLst>
              <a:ext uri="{FF2B5EF4-FFF2-40B4-BE49-F238E27FC236}">
                <a16:creationId xmlns:a16="http://schemas.microsoft.com/office/drawing/2014/main" id="{FEB21CA7-DBFE-41C0-A1CA-12ED36D328E4}"/>
              </a:ext>
            </a:extLst>
          </p:cNvPr>
          <p:cNvSpPr txBox="1">
            <a:spLocks/>
          </p:cNvSpPr>
          <p:nvPr/>
        </p:nvSpPr>
        <p:spPr>
          <a:xfrm>
            <a:off x="693577" y="4925865"/>
            <a:ext cx="2491084" cy="9941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defTabSz="914400" rtl="0" eaLnBrk="1" fontAlgn="auto" latinLnBrk="0" hangingPunct="1">
              <a:lnSpc>
                <a:spcPct val="100000"/>
              </a:lnSpc>
              <a:spcBef>
                <a:spcPct val="0"/>
              </a:spcBef>
              <a:spcAft>
                <a:spcPts val="600"/>
              </a:spcAft>
              <a:buClrTx/>
              <a:buSzTx/>
              <a:tabLst/>
              <a:defRPr/>
            </a:pPr>
            <a:r>
              <a:rPr kumimoji="0" lang="en-ZA" sz="20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Intervention Project</a:t>
            </a:r>
          </a:p>
        </p:txBody>
      </p:sp>
      <p:sp>
        <p:nvSpPr>
          <p:cNvPr id="20" name="Rectangle 19">
            <a:extLst>
              <a:ext uri="{FF2B5EF4-FFF2-40B4-BE49-F238E27FC236}">
                <a16:creationId xmlns:a16="http://schemas.microsoft.com/office/drawing/2014/main" id="{0F33FD10-1697-4149-8F37-5E726E222244}"/>
              </a:ext>
            </a:extLst>
          </p:cNvPr>
          <p:cNvSpPr/>
          <p:nvPr/>
        </p:nvSpPr>
        <p:spPr>
          <a:xfrm>
            <a:off x="312235" y="787576"/>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a:extLst>
              <a:ext uri="{FF2B5EF4-FFF2-40B4-BE49-F238E27FC236}">
                <a16:creationId xmlns:a16="http://schemas.microsoft.com/office/drawing/2014/main" id="{22D1BF1F-AC9C-48B5-A7A2-2D81E2589D5C}"/>
              </a:ext>
            </a:extLst>
          </p:cNvPr>
          <p:cNvSpPr/>
          <p:nvPr/>
        </p:nvSpPr>
        <p:spPr>
          <a:xfrm>
            <a:off x="356584" y="4688915"/>
            <a:ext cx="9593766" cy="49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a:extLst>
              <a:ext uri="{FF2B5EF4-FFF2-40B4-BE49-F238E27FC236}">
                <a16:creationId xmlns:a16="http://schemas.microsoft.com/office/drawing/2014/main" id="{FF887674-5B1D-4547-9E0D-1CC8C17DD014}"/>
              </a:ext>
            </a:extLst>
          </p:cNvPr>
          <p:cNvSpPr/>
          <p:nvPr/>
        </p:nvSpPr>
        <p:spPr>
          <a:xfrm>
            <a:off x="327902" y="2915062"/>
            <a:ext cx="9593766" cy="49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a:extLst>
              <a:ext uri="{FF2B5EF4-FFF2-40B4-BE49-F238E27FC236}">
                <a16:creationId xmlns:a16="http://schemas.microsoft.com/office/drawing/2014/main" id="{D5323F18-4E50-49F4-BB71-9D507C6B37C7}"/>
              </a:ext>
            </a:extLst>
          </p:cNvPr>
          <p:cNvSpPr/>
          <p:nvPr/>
        </p:nvSpPr>
        <p:spPr>
          <a:xfrm rot="16200000" flipV="1">
            <a:off x="1461883" y="4023559"/>
            <a:ext cx="3472938"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itle 1">
            <a:extLst>
              <a:ext uri="{FF2B5EF4-FFF2-40B4-BE49-F238E27FC236}">
                <a16:creationId xmlns:a16="http://schemas.microsoft.com/office/drawing/2014/main" id="{79B4161A-D350-48E7-9846-8994036687F7}"/>
              </a:ext>
            </a:extLst>
          </p:cNvPr>
          <p:cNvSpPr txBox="1">
            <a:spLocks/>
          </p:cNvSpPr>
          <p:nvPr/>
        </p:nvSpPr>
        <p:spPr>
          <a:xfrm>
            <a:off x="3533434" y="3046648"/>
            <a:ext cx="6076013" cy="29655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0" indent="-457200"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ZA" sz="20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Measuring current status of a company</a:t>
            </a:r>
          </a:p>
          <a:p>
            <a:pPr marR="0" lvl="0" defTabSz="914400" rtl="0" eaLnBrk="1" fontAlgn="auto" latinLnBrk="0" hangingPunct="1">
              <a:lnSpc>
                <a:spcPct val="100000"/>
              </a:lnSpc>
              <a:spcBef>
                <a:spcPct val="0"/>
              </a:spcBef>
              <a:spcAft>
                <a:spcPts val="600"/>
              </a:spcAft>
              <a:buClrTx/>
              <a:buSzTx/>
              <a:tabLst/>
              <a:defRPr/>
            </a:pPr>
            <a:endParaRPr kumimoji="0" lang="en-ZA" sz="20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endParaRPr>
          </a:p>
          <a:p>
            <a:pPr marL="457200" marR="0" lvl="0" indent="-457200"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ZA" sz="2000" b="1" dirty="0">
                <a:latin typeface="Century Gothic" panose="020B0502020202020204" pitchFamily="34" charset="0"/>
                <a:cs typeface="Arial" panose="020B0604020202020204" pitchFamily="34" charset="0"/>
              </a:rPr>
              <a:t>Determining actions that should be taken to implement improvements.</a:t>
            </a:r>
          </a:p>
          <a:p>
            <a:pPr marR="0" lvl="0" defTabSz="914400" rtl="0" eaLnBrk="1" fontAlgn="auto" latinLnBrk="0" hangingPunct="1">
              <a:lnSpc>
                <a:spcPct val="100000"/>
              </a:lnSpc>
              <a:spcBef>
                <a:spcPct val="0"/>
              </a:spcBef>
              <a:spcAft>
                <a:spcPts val="600"/>
              </a:spcAft>
              <a:buClrTx/>
              <a:buSzTx/>
              <a:tabLst/>
              <a:defRPr/>
            </a:pPr>
            <a:endParaRPr lang="en-ZA" sz="2000" b="1" dirty="0">
              <a:latin typeface="Century Gothic" panose="020B0502020202020204" pitchFamily="34" charset="0"/>
              <a:cs typeface="Arial" panose="020B0604020202020204" pitchFamily="34" charset="0"/>
            </a:endParaRPr>
          </a:p>
          <a:p>
            <a:pPr marL="457200" marR="0" lvl="0" indent="-457200"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ZA" sz="20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Detailed focus workshops to address strategic areas of improvement.</a:t>
            </a:r>
          </a:p>
        </p:txBody>
      </p:sp>
      <p:sp>
        <p:nvSpPr>
          <p:cNvPr id="24" name="TextBox 23">
            <a:extLst>
              <a:ext uri="{FF2B5EF4-FFF2-40B4-BE49-F238E27FC236}">
                <a16:creationId xmlns:a16="http://schemas.microsoft.com/office/drawing/2014/main" id="{6F4B10DD-E10B-413F-AA2E-23228AC5B876}"/>
              </a:ext>
            </a:extLst>
          </p:cNvPr>
          <p:cNvSpPr txBox="1"/>
          <p:nvPr/>
        </p:nvSpPr>
        <p:spPr>
          <a:xfrm>
            <a:off x="3994264" y="2309951"/>
            <a:ext cx="5132746" cy="400110"/>
          </a:xfrm>
          <a:prstGeom prst="rect">
            <a:avLst/>
          </a:prstGeom>
          <a:noFill/>
        </p:spPr>
        <p:txBody>
          <a:bodyPr wrap="square">
            <a:spAutoFit/>
          </a:bodyPr>
          <a:lstStyle/>
          <a:p>
            <a:r>
              <a:rPr lang="en-ZA" sz="2000" b="1" dirty="0">
                <a:solidFill>
                  <a:srgbClr val="0070C0"/>
                </a:solidFill>
                <a:latin typeface="Century Gothic" panose="020B0502020202020204" pitchFamily="34" charset="0"/>
                <a:cs typeface="Arial" panose="020B0604020202020204" pitchFamily="34" charset="0"/>
              </a:rPr>
              <a:t>Action</a:t>
            </a:r>
            <a:endParaRPr lang="en-ZA" sz="2000" dirty="0">
              <a:solidFill>
                <a:srgbClr val="0070C0"/>
              </a:solidFill>
            </a:endParaRPr>
          </a:p>
        </p:txBody>
      </p:sp>
      <p:sp>
        <p:nvSpPr>
          <p:cNvPr id="25" name="TextBox 24">
            <a:extLst>
              <a:ext uri="{FF2B5EF4-FFF2-40B4-BE49-F238E27FC236}">
                <a16:creationId xmlns:a16="http://schemas.microsoft.com/office/drawing/2014/main" id="{4555DCC0-D87E-4C25-8959-13DA18CFEB5A}"/>
              </a:ext>
            </a:extLst>
          </p:cNvPr>
          <p:cNvSpPr txBox="1"/>
          <p:nvPr/>
        </p:nvSpPr>
        <p:spPr>
          <a:xfrm>
            <a:off x="641699" y="2309951"/>
            <a:ext cx="2338752" cy="400110"/>
          </a:xfrm>
          <a:prstGeom prst="rect">
            <a:avLst/>
          </a:prstGeom>
          <a:noFill/>
        </p:spPr>
        <p:txBody>
          <a:bodyPr wrap="square">
            <a:spAutoFit/>
          </a:bodyPr>
          <a:lstStyle/>
          <a:p>
            <a:r>
              <a:rPr lang="en-GB" sz="2000" b="1" dirty="0">
                <a:solidFill>
                  <a:srgbClr val="0070C0"/>
                </a:solidFill>
                <a:latin typeface="Century Gothic" panose="020B0502020202020204" pitchFamily="34" charset="0"/>
                <a:cs typeface="Arial" panose="020B0604020202020204" pitchFamily="34" charset="0"/>
              </a:rPr>
              <a:t>P</a:t>
            </a:r>
            <a:r>
              <a:rPr lang="en-ZA" sz="2000" b="1" dirty="0">
                <a:solidFill>
                  <a:srgbClr val="0070C0"/>
                </a:solidFill>
                <a:latin typeface="Century Gothic" panose="020B0502020202020204" pitchFamily="34" charset="0"/>
                <a:cs typeface="Arial" panose="020B0604020202020204" pitchFamily="34" charset="0"/>
              </a:rPr>
              <a:t>rogramme</a:t>
            </a:r>
            <a:endParaRPr lang="en-ZA" sz="2000" dirty="0">
              <a:solidFill>
                <a:srgbClr val="0070C0"/>
              </a:solidFill>
            </a:endParaRPr>
          </a:p>
        </p:txBody>
      </p:sp>
      <p:sp>
        <p:nvSpPr>
          <p:cNvPr id="26" name="TextBox 25">
            <a:extLst>
              <a:ext uri="{FF2B5EF4-FFF2-40B4-BE49-F238E27FC236}">
                <a16:creationId xmlns:a16="http://schemas.microsoft.com/office/drawing/2014/main" id="{11E3ACFE-5801-4C96-883D-FC87A5041375}"/>
              </a:ext>
            </a:extLst>
          </p:cNvPr>
          <p:cNvSpPr txBox="1"/>
          <p:nvPr/>
        </p:nvSpPr>
        <p:spPr>
          <a:xfrm>
            <a:off x="200473" y="1057166"/>
            <a:ext cx="9296616" cy="400110"/>
          </a:xfrm>
          <a:prstGeom prst="rect">
            <a:avLst/>
          </a:prstGeom>
          <a:noFill/>
        </p:spPr>
        <p:txBody>
          <a:bodyPr wrap="square">
            <a:spAutoFit/>
          </a:bodyPr>
          <a:lstStyle/>
          <a:p>
            <a:r>
              <a:rPr lang="en-ZA" sz="2000" b="1" dirty="0">
                <a:latin typeface="Century Gothic" panose="020B0502020202020204" pitchFamily="34" charset="0"/>
                <a:cs typeface="Arial" panose="020B0604020202020204" pitchFamily="34" charset="0"/>
              </a:rPr>
              <a:t>Improvement of company performance and profitability</a:t>
            </a:r>
            <a:endParaRPr lang="en-ZA" sz="2000" dirty="0"/>
          </a:p>
        </p:txBody>
      </p:sp>
      <p:pic>
        <p:nvPicPr>
          <p:cNvPr id="16" name="Picture 15">
            <a:extLst>
              <a:ext uri="{FF2B5EF4-FFF2-40B4-BE49-F238E27FC236}">
                <a16:creationId xmlns:a16="http://schemas.microsoft.com/office/drawing/2014/main" id="{2EA769FA-1601-4299-AACA-B235B1BF7B5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38" y="6046790"/>
            <a:ext cx="1856232" cy="417384"/>
          </a:xfrm>
          <a:prstGeom prst="rect">
            <a:avLst/>
          </a:prstGeom>
          <a:noFill/>
          <a:ln>
            <a:noFill/>
          </a:ln>
        </p:spPr>
      </p:pic>
    </p:spTree>
    <p:extLst>
      <p:ext uri="{BB962C8B-B14F-4D97-AF65-F5344CB8AC3E}">
        <p14:creationId xmlns:p14="http://schemas.microsoft.com/office/powerpoint/2010/main" val="114505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a logo&#10;&#10;Description automatically generated">
            <a:extLst>
              <a:ext uri="{FF2B5EF4-FFF2-40B4-BE49-F238E27FC236}">
                <a16:creationId xmlns:a16="http://schemas.microsoft.com/office/drawing/2014/main" id="{EE2488FF-EE7A-4071-9090-196295CF99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0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F10204E-D6C5-49A8-B1D6-57BB62C08BFC}"/>
              </a:ext>
            </a:extLst>
          </p:cNvPr>
          <p:cNvSpPr txBox="1">
            <a:spLocks/>
          </p:cNvSpPr>
          <p:nvPr/>
        </p:nvSpPr>
        <p:spPr>
          <a:xfrm>
            <a:off x="312235" y="233032"/>
            <a:ext cx="9081147" cy="9891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ZA" sz="3000" b="1" dirty="0">
                <a:solidFill>
                  <a:srgbClr val="0070C0"/>
                </a:solidFill>
                <a:latin typeface="Century Gothic" panose="020B0502020202020204" pitchFamily="34" charset="0"/>
                <a:cs typeface="Arial" panose="020B0604020202020204" pitchFamily="34" charset="0"/>
              </a:rPr>
              <a:t>PtSA has a Strategic Partnership with the WBA</a:t>
            </a:r>
          </a:p>
        </p:txBody>
      </p:sp>
      <p:sp>
        <p:nvSpPr>
          <p:cNvPr id="6" name="Rectangle 5">
            <a:extLst>
              <a:ext uri="{FF2B5EF4-FFF2-40B4-BE49-F238E27FC236}">
                <a16:creationId xmlns:a16="http://schemas.microsoft.com/office/drawing/2014/main" id="{3F446D51-2C14-4B95-8606-E3A15532C9A6}"/>
              </a:ext>
            </a:extLst>
          </p:cNvPr>
          <p:cNvSpPr/>
          <p:nvPr/>
        </p:nvSpPr>
        <p:spPr>
          <a:xfrm>
            <a:off x="312230" y="963116"/>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8E939A3F-DE28-46F0-BE3C-2583C460E8A5}"/>
              </a:ext>
            </a:extLst>
          </p:cNvPr>
          <p:cNvSpPr txBox="1"/>
          <p:nvPr/>
        </p:nvSpPr>
        <p:spPr>
          <a:xfrm>
            <a:off x="400938" y="2130800"/>
            <a:ext cx="8854239" cy="1254189"/>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GB" sz="2000" dirty="0">
                <a:latin typeface="Century Gothic" panose="020B0502020202020204" pitchFamily="34" charset="0"/>
              </a:rPr>
              <a:t>The WBA Aachener Werkzeugbau Akademie GmbH (WBA Institute Aachen Germany) is the world authority on tooling-related research and consulting. </a:t>
            </a:r>
          </a:p>
          <a:p>
            <a:pPr marL="171450" indent="-171450">
              <a:spcAft>
                <a:spcPts val="600"/>
              </a:spcAft>
              <a:buFont typeface="Arial" panose="020B0604020202020204" pitchFamily="34" charset="0"/>
              <a:buChar char="•"/>
            </a:pPr>
            <a:endParaRPr lang="en-GB" sz="1050" dirty="0">
              <a:latin typeface="Century Gothic" panose="020B0502020202020204" pitchFamily="34" charset="0"/>
            </a:endParaRPr>
          </a:p>
        </p:txBody>
      </p:sp>
      <p:pic>
        <p:nvPicPr>
          <p:cNvPr id="8" name="Picture 7">
            <a:extLst>
              <a:ext uri="{FF2B5EF4-FFF2-40B4-BE49-F238E27FC236}">
                <a16:creationId xmlns:a16="http://schemas.microsoft.com/office/drawing/2014/main" id="{50078F31-8776-4F42-B1C3-AE1A39F627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38" y="6046790"/>
            <a:ext cx="1856232" cy="417384"/>
          </a:xfrm>
          <a:prstGeom prst="rect">
            <a:avLst/>
          </a:prstGeom>
          <a:noFill/>
          <a:ln>
            <a:noFill/>
          </a:ln>
        </p:spPr>
      </p:pic>
    </p:spTree>
    <p:extLst>
      <p:ext uri="{BB962C8B-B14F-4D97-AF65-F5344CB8AC3E}">
        <p14:creationId xmlns:p14="http://schemas.microsoft.com/office/powerpoint/2010/main" val="4724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215902" y="554923"/>
            <a:ext cx="9690099"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200472"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6" name="Titel 1">
            <a:extLst>
              <a:ext uri="{FF2B5EF4-FFF2-40B4-BE49-F238E27FC236}">
                <a16:creationId xmlns:a16="http://schemas.microsoft.com/office/drawing/2014/main" id="{BA537C62-673C-4DA6-BF52-B4B27448FB27}"/>
              </a:ext>
            </a:extLst>
          </p:cNvPr>
          <p:cNvSpPr txBox="1">
            <a:spLocks/>
          </p:cNvSpPr>
          <p:nvPr/>
        </p:nvSpPr>
        <p:spPr>
          <a:xfrm>
            <a:off x="103202" y="84160"/>
            <a:ext cx="9802798" cy="478648"/>
          </a:xfrm>
          <a:prstGeom prst="rect">
            <a:avLst/>
          </a:prstGeom>
        </p:spPr>
        <p:txBody>
          <a:bodyPr vert="horz" lIns="91418" tIns="45709" rIns="91418" bIns="45709" rtlCol="0" anchor="b">
            <a:noAutofit/>
          </a:bodyPr>
          <a:lstStyle>
            <a:lvl1pPr algn="l" defTabSz="914400" rtl="0" eaLnBrk="1" latinLnBrk="0" hangingPunct="1">
              <a:spcBef>
                <a:spcPct val="0"/>
              </a:spcBef>
              <a:buNone/>
              <a:defRPr sz="2200" b="1" kern="1200">
                <a:solidFill>
                  <a:schemeClr val="tx1"/>
                </a:solidFill>
                <a:latin typeface="Arial" panose="020B0604020202020204" pitchFamily="34" charset="0"/>
                <a:ea typeface="+mj-ea"/>
                <a:cs typeface="Arial" panose="020B0604020202020204" pitchFamily="34" charset="0"/>
              </a:defRPr>
            </a:lvl1pPr>
          </a:lstStyle>
          <a:p>
            <a:r>
              <a:rPr lang="en-US" sz="2800" dirty="0">
                <a:solidFill>
                  <a:prstClr val="black"/>
                </a:solidFill>
                <a:latin typeface="Century Gothic" panose="020B0502020202020204" pitchFamily="34" charset="0"/>
              </a:rPr>
              <a:t>Benchmarking</a:t>
            </a:r>
            <a:endParaRPr lang="en-US" dirty="0">
              <a:solidFill>
                <a:prstClr val="black"/>
              </a:solidFill>
              <a:latin typeface="Century Gothic" panose="020B0502020202020204" pitchFamily="34" charset="0"/>
            </a:endParaRPr>
          </a:p>
        </p:txBody>
      </p:sp>
      <p:sp>
        <p:nvSpPr>
          <p:cNvPr id="10" name="Rectangle 9">
            <a:extLst>
              <a:ext uri="{FF2B5EF4-FFF2-40B4-BE49-F238E27FC236}">
                <a16:creationId xmlns:a16="http://schemas.microsoft.com/office/drawing/2014/main" id="{5DCED906-F81D-42B3-9FCD-4986ED43CBBC}"/>
              </a:ext>
            </a:extLst>
          </p:cNvPr>
          <p:cNvSpPr/>
          <p:nvPr/>
        </p:nvSpPr>
        <p:spPr>
          <a:xfrm>
            <a:off x="216944" y="5199871"/>
            <a:ext cx="9490075" cy="763864"/>
          </a:xfrm>
          <a:prstGeom prst="rect">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defRPr/>
            </a:pPr>
            <a:endParaRPr lang="en-ZA" sz="1400" b="1" kern="0" dirty="0">
              <a:solidFill>
                <a:sysClr val="windowText" lastClr="000000"/>
              </a:solidFill>
            </a:endParaRPr>
          </a:p>
          <a:p>
            <a:pPr>
              <a:defRPr/>
            </a:pPr>
            <a:endParaRPr lang="en-ZA" sz="1400" b="1" kern="0" dirty="0">
              <a:solidFill>
                <a:sysClr val="windowText" lastClr="000000"/>
              </a:solidFill>
            </a:endParaRPr>
          </a:p>
          <a:p>
            <a:pPr>
              <a:defRPr/>
            </a:pPr>
            <a:endParaRPr lang="en-ZA" sz="1600" b="1" kern="0" dirty="0">
              <a:solidFill>
                <a:sysClr val="windowText" lastClr="000000"/>
              </a:solidFill>
            </a:endParaRPr>
          </a:p>
          <a:p>
            <a:pPr algn="ctr"/>
            <a:r>
              <a:rPr lang="en-US" sz="1600" b="1" dirty="0">
                <a:solidFill>
                  <a:sysClr val="windowText" lastClr="000000"/>
                </a:solidFill>
              </a:rPr>
              <a:t>The identification of strengths and potentials of the toolroom is a key result of the benchmarking and basis for a solid strategic improvement process.</a:t>
            </a:r>
          </a:p>
          <a:p>
            <a:pPr marL="285750" indent="-285750">
              <a:buFont typeface="Wingdings" panose="05000000000000000000" pitchFamily="2" charset="2"/>
              <a:buChar char="§"/>
              <a:defRPr/>
            </a:pPr>
            <a:endParaRPr lang="en-ZA" sz="1400" kern="0" dirty="0">
              <a:solidFill>
                <a:sysClr val="windowText" lastClr="000000"/>
              </a:solidFill>
            </a:endParaRPr>
          </a:p>
          <a:p>
            <a:pPr marL="285750" indent="-285750">
              <a:buFont typeface="Wingdings" panose="05000000000000000000" pitchFamily="2" charset="2"/>
              <a:buChar char="§"/>
              <a:defRPr/>
            </a:pPr>
            <a:endParaRPr lang="en-ZA" sz="1400" kern="0" dirty="0">
              <a:solidFill>
                <a:sysClr val="windowText" lastClr="000000"/>
              </a:solidFill>
            </a:endParaRPr>
          </a:p>
          <a:p>
            <a:pPr marL="285750" indent="-285750">
              <a:buFont typeface="Wingdings" panose="05000000000000000000" pitchFamily="2" charset="2"/>
              <a:buChar char="§"/>
              <a:defRPr/>
            </a:pPr>
            <a:endParaRPr lang="en-ZA" sz="1400" kern="0" dirty="0">
              <a:solidFill>
                <a:sysClr val="windowText" lastClr="000000"/>
              </a:solidFill>
            </a:endParaRPr>
          </a:p>
        </p:txBody>
      </p:sp>
      <p:sp>
        <p:nvSpPr>
          <p:cNvPr id="11" name="Rectangle 3">
            <a:extLst>
              <a:ext uri="{FF2B5EF4-FFF2-40B4-BE49-F238E27FC236}">
                <a16:creationId xmlns:a16="http://schemas.microsoft.com/office/drawing/2014/main" id="{E55D39DE-99DA-4476-839C-09DC35E614F1}"/>
              </a:ext>
            </a:extLst>
          </p:cNvPr>
          <p:cNvSpPr txBox="1">
            <a:spLocks noChangeArrowheads="1"/>
          </p:cNvSpPr>
          <p:nvPr/>
        </p:nvSpPr>
        <p:spPr bwMode="auto">
          <a:xfrm>
            <a:off x="5041344" y="1113899"/>
            <a:ext cx="4644000" cy="3896297"/>
          </a:xfrm>
          <a:prstGeom prst="roundRect">
            <a:avLst>
              <a:gd name="adj" fmla="val 133"/>
            </a:avLst>
          </a:prstGeom>
          <a:noFill/>
          <a:ln w="19050">
            <a:solidFill>
              <a:schemeClr val="accent5">
                <a:lumMod val="60000"/>
                <a:lumOff val="40000"/>
              </a:schemeClr>
            </a:solidFill>
            <a:miter lim="800000"/>
            <a:headEnd/>
            <a:tailEnd/>
          </a:ln>
          <a:effectLst/>
        </p:spPr>
        <p:txBody>
          <a:bodyPr lIns="0" tIns="180000" rIns="180000" bIns="0"/>
          <a:lstStyle>
            <a:defPPr>
              <a:defRPr lang="de-DE"/>
            </a:defPPr>
            <a:lvl1pPr marL="357188" indent="-268288">
              <a:spcBef>
                <a:spcPct val="30000"/>
              </a:spcBef>
              <a:spcAft>
                <a:spcPct val="20000"/>
              </a:spcAft>
              <a:buClr>
                <a:schemeClr val="bg1"/>
              </a:buClr>
              <a:buSzPct val="85000"/>
              <a:buFont typeface="Wingdings" pitchFamily="2" charset="2"/>
              <a:buChar char="n"/>
              <a:tabLst>
                <a:tab pos="357188" algn="l"/>
                <a:tab pos="631825" algn="l"/>
                <a:tab pos="981075" algn="l"/>
              </a:tabLst>
              <a:defRPr sz="100">
                <a:latin typeface="Arial" pitchFamily="34" charset="0"/>
              </a:defRPr>
            </a:lvl1pPr>
            <a:lvl2pPr marL="742950" indent="-285750" eaLnBrk="0" hangingPunct="0">
              <a:spcAft>
                <a:spcPct val="20000"/>
              </a:spcAft>
              <a:buClr>
                <a:schemeClr val="tx1"/>
              </a:buClr>
              <a:buFont typeface="Arial" pitchFamily="34" charset="0"/>
              <a:buChar char="–"/>
              <a:tabLst>
                <a:tab pos="357188" algn="l"/>
                <a:tab pos="631825" algn="l"/>
                <a:tab pos="981075" algn="l"/>
              </a:tabLst>
              <a:defRPr sz="1600">
                <a:latin typeface="Arial" pitchFamily="34" charset="0"/>
              </a:defRPr>
            </a:lvl2pPr>
            <a:lvl3pPr marL="1143000" indent="-228600" eaLnBrk="0" hangingPunct="0">
              <a:spcAft>
                <a:spcPct val="20000"/>
              </a:spcAft>
              <a:buClr>
                <a:schemeClr val="tx1"/>
              </a:buClr>
              <a:buFont typeface="Wingdings" pitchFamily="2" charset="2"/>
              <a:buChar char="§"/>
              <a:tabLst>
                <a:tab pos="357188" algn="l"/>
                <a:tab pos="631825" algn="l"/>
                <a:tab pos="981075" algn="l"/>
              </a:tabLst>
              <a:defRPr sz="1600">
                <a:latin typeface="Arial" pitchFamily="34" charset="0"/>
              </a:defRPr>
            </a:lvl3pPr>
            <a:lvl4pPr marL="1600200" indent="-228600" eaLnBrk="0" hangingPunct="0">
              <a:spcAft>
                <a:spcPct val="20000"/>
              </a:spcAft>
              <a:buClr>
                <a:schemeClr val="tx1"/>
              </a:buClr>
              <a:buFont typeface="Wingdings" pitchFamily="2" charset="2"/>
              <a:buChar char="§"/>
              <a:tabLst>
                <a:tab pos="357188" algn="l"/>
                <a:tab pos="631825" algn="l"/>
                <a:tab pos="981075" algn="l"/>
              </a:tabLst>
              <a:defRPr sz="1600">
                <a:latin typeface="Arial" pitchFamily="34" charset="0"/>
              </a:defRPr>
            </a:lvl4pPr>
            <a:lvl5pPr marL="2057400" indent="-228600" eaLnBrk="0" hangingPunct="0">
              <a:spcAft>
                <a:spcPct val="20000"/>
              </a:spcAft>
              <a:buClr>
                <a:schemeClr val="tx1"/>
              </a:buClr>
              <a:buFont typeface="Wingdings" pitchFamily="2" charset="2"/>
              <a:buChar char="§"/>
              <a:tabLst>
                <a:tab pos="357188" algn="l"/>
                <a:tab pos="631825" algn="l"/>
                <a:tab pos="981075" algn="l"/>
              </a:tabLst>
              <a:defRPr sz="1600">
                <a:latin typeface="Arial" pitchFamily="34" charset="0"/>
              </a:defRPr>
            </a:lvl5pPr>
            <a:lvl6pPr marL="2514600" indent="-228600" eaLnBrk="0" fontAlgn="base" hangingPunct="0">
              <a:spcBef>
                <a:spcPct val="0"/>
              </a:spcBef>
              <a:spcAft>
                <a:spcPct val="20000"/>
              </a:spcAft>
              <a:buClr>
                <a:schemeClr val="tx1"/>
              </a:buClr>
              <a:buFont typeface="Wingdings" pitchFamily="2" charset="2"/>
              <a:buChar char="§"/>
              <a:tabLst>
                <a:tab pos="357188" algn="l"/>
                <a:tab pos="631825" algn="l"/>
                <a:tab pos="981075" algn="l"/>
              </a:tabLst>
              <a:defRPr sz="1600">
                <a:latin typeface="Arial" pitchFamily="34" charset="0"/>
              </a:defRPr>
            </a:lvl6pPr>
            <a:lvl7pPr marL="2971800" indent="-228600" eaLnBrk="0" fontAlgn="base" hangingPunct="0">
              <a:spcBef>
                <a:spcPct val="0"/>
              </a:spcBef>
              <a:spcAft>
                <a:spcPct val="20000"/>
              </a:spcAft>
              <a:buClr>
                <a:schemeClr val="tx1"/>
              </a:buClr>
              <a:buFont typeface="Wingdings" pitchFamily="2" charset="2"/>
              <a:buChar char="§"/>
              <a:tabLst>
                <a:tab pos="357188" algn="l"/>
                <a:tab pos="631825" algn="l"/>
                <a:tab pos="981075" algn="l"/>
              </a:tabLst>
              <a:defRPr sz="1600">
                <a:latin typeface="Arial" pitchFamily="34" charset="0"/>
              </a:defRPr>
            </a:lvl7pPr>
            <a:lvl8pPr marL="3429000" indent="-228600" eaLnBrk="0" fontAlgn="base" hangingPunct="0">
              <a:spcBef>
                <a:spcPct val="0"/>
              </a:spcBef>
              <a:spcAft>
                <a:spcPct val="20000"/>
              </a:spcAft>
              <a:buClr>
                <a:schemeClr val="tx1"/>
              </a:buClr>
              <a:buFont typeface="Wingdings" pitchFamily="2" charset="2"/>
              <a:buChar char="§"/>
              <a:tabLst>
                <a:tab pos="357188" algn="l"/>
                <a:tab pos="631825" algn="l"/>
                <a:tab pos="981075" algn="l"/>
              </a:tabLst>
              <a:defRPr sz="1600">
                <a:latin typeface="Arial" pitchFamily="34" charset="0"/>
              </a:defRPr>
            </a:lvl8pPr>
            <a:lvl9pPr marL="3886200" indent="-228600" eaLnBrk="0" fontAlgn="base" hangingPunct="0">
              <a:spcBef>
                <a:spcPct val="0"/>
              </a:spcBef>
              <a:spcAft>
                <a:spcPct val="20000"/>
              </a:spcAft>
              <a:buClr>
                <a:schemeClr val="tx1"/>
              </a:buClr>
              <a:buFont typeface="Wingdings" pitchFamily="2" charset="2"/>
              <a:buChar char="§"/>
              <a:tabLst>
                <a:tab pos="357188" algn="l"/>
                <a:tab pos="631825" algn="l"/>
                <a:tab pos="981075" algn="l"/>
              </a:tabLst>
              <a:defRPr sz="1600">
                <a:latin typeface="Arial" pitchFamily="34" charset="0"/>
              </a:defRPr>
            </a:lvl9pPr>
          </a:lstStyle>
          <a:p>
            <a:pPr>
              <a:buClr>
                <a:srgbClr val="FFFFFF"/>
              </a:buClr>
              <a:defRPr/>
            </a:pPr>
            <a:endParaRPr lang="en-US" altLang="de-DE" kern="0" dirty="0">
              <a:solidFill>
                <a:srgbClr val="000000"/>
              </a:solidFill>
            </a:endParaRPr>
          </a:p>
        </p:txBody>
      </p:sp>
      <p:sp>
        <p:nvSpPr>
          <p:cNvPr id="12" name="Textfeld 117">
            <a:extLst>
              <a:ext uri="{FF2B5EF4-FFF2-40B4-BE49-F238E27FC236}">
                <a16:creationId xmlns:a16="http://schemas.microsoft.com/office/drawing/2014/main" id="{04A8FED2-4D12-4083-9983-832352DF30AD}"/>
              </a:ext>
            </a:extLst>
          </p:cNvPr>
          <p:cNvSpPr txBox="1"/>
          <p:nvPr/>
        </p:nvSpPr>
        <p:spPr>
          <a:xfrm>
            <a:off x="5107223" y="1123400"/>
            <a:ext cx="4512237" cy="369332"/>
          </a:xfrm>
          <a:prstGeom prst="rect">
            <a:avLst/>
          </a:prstGeom>
          <a:noFill/>
          <a:ln>
            <a:noFill/>
          </a:ln>
        </p:spPr>
        <p:txBody>
          <a:bodyPr wrap="square" rtlCol="0">
            <a:spAutoFit/>
          </a:bodyPr>
          <a:lstStyle/>
          <a:p>
            <a:pPr>
              <a:defRPr/>
            </a:pPr>
            <a:r>
              <a:rPr lang="en-US" b="1" i="1" kern="0" dirty="0">
                <a:solidFill>
                  <a:srgbClr val="0070C0"/>
                </a:solidFill>
              </a:rPr>
              <a:t>Lessons learned from benchmarking results</a:t>
            </a:r>
          </a:p>
        </p:txBody>
      </p:sp>
      <p:sp>
        <p:nvSpPr>
          <p:cNvPr id="13" name="Textfeld 139">
            <a:extLst>
              <a:ext uri="{FF2B5EF4-FFF2-40B4-BE49-F238E27FC236}">
                <a16:creationId xmlns:a16="http://schemas.microsoft.com/office/drawing/2014/main" id="{A700E0CB-7DD3-488F-BBAB-DE5BD1D11758}"/>
              </a:ext>
            </a:extLst>
          </p:cNvPr>
          <p:cNvSpPr txBox="1"/>
          <p:nvPr/>
        </p:nvSpPr>
        <p:spPr>
          <a:xfrm>
            <a:off x="5289099" y="1649613"/>
            <a:ext cx="4298666" cy="2446824"/>
          </a:xfrm>
          <a:prstGeom prst="rect">
            <a:avLst/>
          </a:prstGeom>
          <a:noFill/>
        </p:spPr>
        <p:txBody>
          <a:bodyPr wrap="square" rtlCol="0">
            <a:spAutoFit/>
          </a:bodyPr>
          <a:lstStyle/>
          <a:p>
            <a:pPr marL="285750" indent="-285750">
              <a:spcBef>
                <a:spcPts val="600"/>
              </a:spcBef>
              <a:buClr>
                <a:srgbClr val="9BBB59">
                  <a:lumMod val="50000"/>
                </a:srgbClr>
              </a:buClr>
              <a:buSzPct val="90000"/>
              <a:buFont typeface="Wingdings" panose="05000000000000000000" pitchFamily="2" charset="2"/>
              <a:buChar char="§"/>
              <a:defRPr/>
            </a:pPr>
            <a:r>
              <a:rPr lang="en-US" sz="1600" kern="0" dirty="0">
                <a:solidFill>
                  <a:prstClr val="black"/>
                </a:solidFill>
              </a:rPr>
              <a:t>Identification of </a:t>
            </a:r>
            <a:r>
              <a:rPr lang="en-US" sz="1600" b="1" kern="0" dirty="0">
                <a:solidFill>
                  <a:prstClr val="black"/>
                </a:solidFill>
              </a:rPr>
              <a:t>own position </a:t>
            </a:r>
            <a:r>
              <a:rPr lang="en-US" sz="1600" kern="0" dirty="0">
                <a:solidFill>
                  <a:prstClr val="black"/>
                </a:solidFill>
              </a:rPr>
              <a:t>in reference to </a:t>
            </a:r>
            <a:r>
              <a:rPr lang="en-US" sz="1600" b="1" kern="0" dirty="0">
                <a:solidFill>
                  <a:prstClr val="black"/>
                </a:solidFill>
              </a:rPr>
              <a:t>competitors</a:t>
            </a:r>
          </a:p>
          <a:p>
            <a:pPr marL="285750" indent="-285750">
              <a:spcBef>
                <a:spcPts val="600"/>
              </a:spcBef>
              <a:buClr>
                <a:srgbClr val="9BBB59">
                  <a:lumMod val="50000"/>
                </a:srgbClr>
              </a:buClr>
              <a:buSzPct val="90000"/>
              <a:buFont typeface="Wingdings" panose="05000000000000000000" pitchFamily="2" charset="2"/>
              <a:buChar char="§"/>
              <a:defRPr/>
            </a:pPr>
            <a:r>
              <a:rPr lang="en-US" sz="1600" kern="0" dirty="0">
                <a:solidFill>
                  <a:prstClr val="black"/>
                </a:solidFill>
              </a:rPr>
              <a:t>Analysis of </a:t>
            </a:r>
            <a:r>
              <a:rPr lang="en-US" sz="1600" b="1" kern="0" dirty="0">
                <a:solidFill>
                  <a:prstClr val="black"/>
                </a:solidFill>
              </a:rPr>
              <a:t>market potential</a:t>
            </a:r>
          </a:p>
          <a:p>
            <a:pPr marL="285750" indent="-285750">
              <a:spcBef>
                <a:spcPts val="600"/>
              </a:spcBef>
              <a:buClr>
                <a:srgbClr val="9BBB59">
                  <a:lumMod val="50000"/>
                </a:srgbClr>
              </a:buClr>
              <a:buSzPct val="90000"/>
              <a:buFont typeface="Wingdings" panose="05000000000000000000" pitchFamily="2" charset="2"/>
              <a:buChar char="§"/>
              <a:defRPr/>
            </a:pPr>
            <a:r>
              <a:rPr lang="en-US" sz="1600" kern="0" dirty="0">
                <a:solidFill>
                  <a:prstClr val="black"/>
                </a:solidFill>
              </a:rPr>
              <a:t>Identification of </a:t>
            </a:r>
            <a:r>
              <a:rPr lang="en-US" sz="1600" b="1" kern="0" dirty="0">
                <a:solidFill>
                  <a:prstClr val="black"/>
                </a:solidFill>
              </a:rPr>
              <a:t>desired position</a:t>
            </a:r>
          </a:p>
          <a:p>
            <a:pPr marL="285750" indent="-285750">
              <a:spcBef>
                <a:spcPts val="600"/>
              </a:spcBef>
              <a:buClr>
                <a:srgbClr val="9BBB59">
                  <a:lumMod val="50000"/>
                </a:srgbClr>
              </a:buClr>
              <a:buSzPct val="90000"/>
              <a:buFont typeface="Wingdings" panose="05000000000000000000" pitchFamily="2" charset="2"/>
              <a:buChar char="§"/>
              <a:defRPr/>
            </a:pPr>
            <a:r>
              <a:rPr lang="en-US" sz="1600" b="1" kern="0" dirty="0">
                <a:solidFill>
                  <a:prstClr val="black"/>
                </a:solidFill>
              </a:rPr>
              <a:t>Derivation of measures </a:t>
            </a:r>
            <a:r>
              <a:rPr lang="en-US" sz="1600" kern="0" dirty="0">
                <a:solidFill>
                  <a:prstClr val="black"/>
                </a:solidFill>
              </a:rPr>
              <a:t>to achieve the target position</a:t>
            </a:r>
          </a:p>
          <a:p>
            <a:pPr marL="285750" indent="-285750">
              <a:spcBef>
                <a:spcPts val="600"/>
              </a:spcBef>
              <a:buClr>
                <a:srgbClr val="9BBB59">
                  <a:lumMod val="50000"/>
                </a:srgbClr>
              </a:buClr>
              <a:buSzPct val="90000"/>
              <a:buFont typeface="Wingdings" panose="05000000000000000000" pitchFamily="2" charset="2"/>
              <a:buChar char="§"/>
              <a:defRPr/>
            </a:pPr>
            <a:r>
              <a:rPr lang="en-US" sz="1600" kern="0" dirty="0">
                <a:solidFill>
                  <a:prstClr val="black"/>
                </a:solidFill>
              </a:rPr>
              <a:t>Access to expertise on </a:t>
            </a:r>
            <a:r>
              <a:rPr lang="en-US" sz="1600" b="1" kern="0" dirty="0">
                <a:solidFill>
                  <a:prstClr val="black"/>
                </a:solidFill>
              </a:rPr>
              <a:t>best practices</a:t>
            </a:r>
          </a:p>
          <a:p>
            <a:pPr marL="285750" indent="-285750">
              <a:spcBef>
                <a:spcPts val="600"/>
              </a:spcBef>
              <a:buClr>
                <a:srgbClr val="9BBB59">
                  <a:lumMod val="50000"/>
                </a:srgbClr>
              </a:buClr>
              <a:buFont typeface="Wingdings" panose="05000000000000000000" pitchFamily="2" charset="2"/>
              <a:buChar char="§"/>
              <a:defRPr/>
            </a:pPr>
            <a:endParaRPr lang="en-US" sz="1600" kern="0" dirty="0">
              <a:solidFill>
                <a:srgbClr val="76923C"/>
              </a:solidFill>
            </a:endParaRPr>
          </a:p>
        </p:txBody>
      </p:sp>
      <p:cxnSp>
        <p:nvCxnSpPr>
          <p:cNvPr id="14" name="Gerade Verbindung 123">
            <a:extLst>
              <a:ext uri="{FF2B5EF4-FFF2-40B4-BE49-F238E27FC236}">
                <a16:creationId xmlns:a16="http://schemas.microsoft.com/office/drawing/2014/main" id="{AF6F399F-C056-4114-8474-DBAA08E2A4E7}"/>
              </a:ext>
            </a:extLst>
          </p:cNvPr>
          <p:cNvCxnSpPr/>
          <p:nvPr/>
        </p:nvCxnSpPr>
        <p:spPr bwMode="auto">
          <a:xfrm>
            <a:off x="381588" y="3390163"/>
            <a:ext cx="0" cy="653598"/>
          </a:xfrm>
          <a:prstGeom prst="line">
            <a:avLst/>
          </a:prstGeom>
          <a:solidFill>
            <a:srgbClr val="DDDDDD"/>
          </a:solidFill>
          <a:ln w="9525" cap="flat" cmpd="sng" algn="ctr">
            <a:solidFill>
              <a:srgbClr val="7692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Rectangle 3">
            <a:extLst>
              <a:ext uri="{FF2B5EF4-FFF2-40B4-BE49-F238E27FC236}">
                <a16:creationId xmlns:a16="http://schemas.microsoft.com/office/drawing/2014/main" id="{934FDD09-A4FA-4AC6-8D09-B3641506A475}"/>
              </a:ext>
            </a:extLst>
          </p:cNvPr>
          <p:cNvSpPr txBox="1">
            <a:spLocks noChangeArrowheads="1"/>
          </p:cNvSpPr>
          <p:nvPr/>
        </p:nvSpPr>
        <p:spPr bwMode="auto">
          <a:xfrm>
            <a:off x="215903" y="1113904"/>
            <a:ext cx="4644000" cy="3896297"/>
          </a:xfrm>
          <a:prstGeom prst="roundRect">
            <a:avLst>
              <a:gd name="adj" fmla="val 0"/>
            </a:avLst>
          </a:prstGeom>
          <a:noFill/>
          <a:ln w="19050">
            <a:solidFill>
              <a:schemeClr val="accent5">
                <a:lumMod val="60000"/>
                <a:lumOff val="40000"/>
              </a:schemeClr>
            </a:solidFill>
            <a:miter lim="800000"/>
            <a:headEnd/>
            <a:tailEnd/>
          </a:ln>
          <a:effectLst/>
        </p:spPr>
        <p:txBody>
          <a:bodyPr lIns="0" tIns="180000" rIns="180000" bIns="0"/>
          <a:lstStyle>
            <a:lvl1pPr marL="357188" indent="-268288" eaLnBrk="0" hangingPunct="0">
              <a:spcBef>
                <a:spcPct val="30000"/>
              </a:spcBef>
              <a:spcAft>
                <a:spcPct val="20000"/>
              </a:spcAft>
              <a:buClr>
                <a:srgbClr val="006DB6"/>
              </a:buClr>
              <a:buSzPct val="90000"/>
              <a:buFont typeface="Wingdings" pitchFamily="2" charset="2"/>
              <a:buChar char="n"/>
              <a:tabLst>
                <a:tab pos="357188" algn="l"/>
                <a:tab pos="631825" algn="l"/>
                <a:tab pos="981075" algn="l"/>
              </a:tabLst>
              <a:defRPr>
                <a:solidFill>
                  <a:schemeClr val="tx1"/>
                </a:solidFill>
                <a:latin typeface="Arial" pitchFamily="34" charset="0"/>
              </a:defRPr>
            </a:lvl1pPr>
            <a:lvl2pPr marL="742950" indent="-285750" eaLnBrk="0" hangingPunct="0">
              <a:spcAft>
                <a:spcPct val="20000"/>
              </a:spcAft>
              <a:buClr>
                <a:schemeClr val="tx1"/>
              </a:buClr>
              <a:buFont typeface="Arial" pitchFamily="34" charset="0"/>
              <a:buChar char="–"/>
              <a:tabLst>
                <a:tab pos="357188" algn="l"/>
                <a:tab pos="631825" algn="l"/>
                <a:tab pos="981075" algn="l"/>
              </a:tabLst>
              <a:defRPr sz="1600">
                <a:solidFill>
                  <a:schemeClr val="tx1"/>
                </a:solidFill>
                <a:latin typeface="Arial" pitchFamily="34" charset="0"/>
              </a:defRPr>
            </a:lvl2pPr>
            <a:lvl3pPr marL="1143000" indent="-228600" eaLnBrk="0" hangingPunct="0">
              <a:spcAft>
                <a:spcPct val="20000"/>
              </a:spcAft>
              <a:buClr>
                <a:schemeClr val="tx1"/>
              </a:buClr>
              <a:buFont typeface="Wingdings" pitchFamily="2" charset="2"/>
              <a:buChar char="§"/>
              <a:tabLst>
                <a:tab pos="357188" algn="l"/>
                <a:tab pos="631825" algn="l"/>
                <a:tab pos="981075" algn="l"/>
              </a:tabLst>
              <a:defRPr sz="1600">
                <a:solidFill>
                  <a:schemeClr val="tx1"/>
                </a:solidFill>
                <a:latin typeface="Arial" pitchFamily="34" charset="0"/>
              </a:defRPr>
            </a:lvl3pPr>
            <a:lvl4pPr marL="1600200" indent="-228600" eaLnBrk="0" hangingPunct="0">
              <a:spcAft>
                <a:spcPct val="20000"/>
              </a:spcAft>
              <a:buClr>
                <a:schemeClr val="tx1"/>
              </a:buClr>
              <a:buFont typeface="Wingdings" pitchFamily="2" charset="2"/>
              <a:buChar char="§"/>
              <a:tabLst>
                <a:tab pos="357188" algn="l"/>
                <a:tab pos="631825" algn="l"/>
                <a:tab pos="981075" algn="l"/>
              </a:tabLst>
              <a:defRPr sz="1600">
                <a:solidFill>
                  <a:schemeClr val="tx1"/>
                </a:solidFill>
                <a:latin typeface="Arial" pitchFamily="34" charset="0"/>
              </a:defRPr>
            </a:lvl4pPr>
            <a:lvl5pPr marL="2057400" indent="-228600" eaLnBrk="0" hangingPunct="0">
              <a:spcAft>
                <a:spcPct val="20000"/>
              </a:spcAft>
              <a:buClr>
                <a:schemeClr val="tx1"/>
              </a:buClr>
              <a:buFont typeface="Wingdings" pitchFamily="2" charset="2"/>
              <a:buChar char="§"/>
              <a:tabLst>
                <a:tab pos="357188" algn="l"/>
                <a:tab pos="631825" algn="l"/>
                <a:tab pos="981075" algn="l"/>
              </a:tabLst>
              <a:defRPr sz="1600">
                <a:solidFill>
                  <a:schemeClr val="tx1"/>
                </a:solidFill>
                <a:latin typeface="Arial" pitchFamily="34" charset="0"/>
              </a:defRPr>
            </a:lvl5pPr>
            <a:lvl6pPr marL="2514600" indent="-228600" eaLnBrk="0" fontAlgn="base" hangingPunct="0">
              <a:spcBef>
                <a:spcPct val="0"/>
              </a:spcBef>
              <a:spcAft>
                <a:spcPct val="20000"/>
              </a:spcAft>
              <a:buClr>
                <a:schemeClr val="tx1"/>
              </a:buClr>
              <a:buFont typeface="Wingdings" pitchFamily="2" charset="2"/>
              <a:buChar char="§"/>
              <a:tabLst>
                <a:tab pos="357188" algn="l"/>
                <a:tab pos="631825" algn="l"/>
                <a:tab pos="981075" algn="l"/>
              </a:tabLst>
              <a:defRPr sz="1600">
                <a:solidFill>
                  <a:schemeClr val="tx1"/>
                </a:solidFill>
                <a:latin typeface="Arial" pitchFamily="34" charset="0"/>
              </a:defRPr>
            </a:lvl6pPr>
            <a:lvl7pPr marL="2971800" indent="-228600" eaLnBrk="0" fontAlgn="base" hangingPunct="0">
              <a:spcBef>
                <a:spcPct val="0"/>
              </a:spcBef>
              <a:spcAft>
                <a:spcPct val="20000"/>
              </a:spcAft>
              <a:buClr>
                <a:schemeClr val="tx1"/>
              </a:buClr>
              <a:buFont typeface="Wingdings" pitchFamily="2" charset="2"/>
              <a:buChar char="§"/>
              <a:tabLst>
                <a:tab pos="357188" algn="l"/>
                <a:tab pos="631825" algn="l"/>
                <a:tab pos="981075" algn="l"/>
              </a:tabLst>
              <a:defRPr sz="1600">
                <a:solidFill>
                  <a:schemeClr val="tx1"/>
                </a:solidFill>
                <a:latin typeface="Arial" pitchFamily="34" charset="0"/>
              </a:defRPr>
            </a:lvl7pPr>
            <a:lvl8pPr marL="3429000" indent="-228600" eaLnBrk="0" fontAlgn="base" hangingPunct="0">
              <a:spcBef>
                <a:spcPct val="0"/>
              </a:spcBef>
              <a:spcAft>
                <a:spcPct val="20000"/>
              </a:spcAft>
              <a:buClr>
                <a:schemeClr val="tx1"/>
              </a:buClr>
              <a:buFont typeface="Wingdings" pitchFamily="2" charset="2"/>
              <a:buChar char="§"/>
              <a:tabLst>
                <a:tab pos="357188" algn="l"/>
                <a:tab pos="631825" algn="l"/>
                <a:tab pos="981075" algn="l"/>
              </a:tabLst>
              <a:defRPr sz="1600">
                <a:solidFill>
                  <a:schemeClr val="tx1"/>
                </a:solidFill>
                <a:latin typeface="Arial" pitchFamily="34" charset="0"/>
              </a:defRPr>
            </a:lvl8pPr>
            <a:lvl9pPr marL="3886200" indent="-228600" eaLnBrk="0" fontAlgn="base" hangingPunct="0">
              <a:spcBef>
                <a:spcPct val="0"/>
              </a:spcBef>
              <a:spcAft>
                <a:spcPct val="20000"/>
              </a:spcAft>
              <a:buClr>
                <a:schemeClr val="tx1"/>
              </a:buClr>
              <a:buFont typeface="Wingdings" pitchFamily="2" charset="2"/>
              <a:buChar char="§"/>
              <a:tabLst>
                <a:tab pos="357188" algn="l"/>
                <a:tab pos="631825" algn="l"/>
                <a:tab pos="981075" algn="l"/>
              </a:tabLst>
              <a:defRPr sz="1600">
                <a:solidFill>
                  <a:schemeClr val="tx1"/>
                </a:solidFill>
                <a:latin typeface="Arial" pitchFamily="34" charset="0"/>
              </a:defRPr>
            </a:lvl9pPr>
          </a:lstStyle>
          <a:p>
            <a:pPr eaLnBrk="1" hangingPunct="1">
              <a:buClr>
                <a:srgbClr val="FFFFFF"/>
              </a:buClr>
              <a:buSzPct val="85000"/>
              <a:defRPr/>
            </a:pPr>
            <a:endParaRPr lang="en-US" altLang="de-DE" sz="100" kern="0" dirty="0">
              <a:solidFill>
                <a:srgbClr val="000000"/>
              </a:solidFill>
            </a:endParaRPr>
          </a:p>
        </p:txBody>
      </p:sp>
      <p:grpSp>
        <p:nvGrpSpPr>
          <p:cNvPr id="16" name="Gruppieren 8">
            <a:extLst>
              <a:ext uri="{FF2B5EF4-FFF2-40B4-BE49-F238E27FC236}">
                <a16:creationId xmlns:a16="http://schemas.microsoft.com/office/drawing/2014/main" id="{628294AE-74B4-4FA6-B83D-791B7A667137}"/>
              </a:ext>
            </a:extLst>
          </p:cNvPr>
          <p:cNvGrpSpPr/>
          <p:nvPr/>
        </p:nvGrpSpPr>
        <p:grpSpPr>
          <a:xfrm>
            <a:off x="378054" y="3295999"/>
            <a:ext cx="4200556" cy="171380"/>
            <a:chOff x="335570" y="2365498"/>
            <a:chExt cx="3738161" cy="300106"/>
          </a:xfrm>
        </p:grpSpPr>
        <p:sp>
          <p:nvSpPr>
            <p:cNvPr id="17" name="Line 4">
              <a:extLst>
                <a:ext uri="{FF2B5EF4-FFF2-40B4-BE49-F238E27FC236}">
                  <a16:creationId xmlns:a16="http://schemas.microsoft.com/office/drawing/2014/main" id="{D2AEFBA6-D19A-4E56-A375-1D7B95938BEE}"/>
                </a:ext>
              </a:extLst>
            </p:cNvPr>
            <p:cNvSpPr>
              <a:spLocks noChangeAspect="1" noChangeShapeType="1"/>
            </p:cNvSpPr>
            <p:nvPr>
              <p:custDataLst>
                <p:tags r:id="rId3"/>
              </p:custDataLst>
            </p:nvPr>
          </p:nvSpPr>
          <p:spPr bwMode="gray">
            <a:xfrm>
              <a:off x="335570" y="2515552"/>
              <a:ext cx="3738161" cy="0"/>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000000"/>
                </a:solidFill>
              </a:endParaRPr>
            </a:p>
          </p:txBody>
        </p:sp>
        <p:sp>
          <p:nvSpPr>
            <p:cNvPr id="18" name="Line 12">
              <a:extLst>
                <a:ext uri="{FF2B5EF4-FFF2-40B4-BE49-F238E27FC236}">
                  <a16:creationId xmlns:a16="http://schemas.microsoft.com/office/drawing/2014/main" id="{505E224B-DAFD-472A-A0C3-09F114162174}"/>
                </a:ext>
              </a:extLst>
            </p:cNvPr>
            <p:cNvSpPr>
              <a:spLocks noChangeAspect="1" noChangeShapeType="1"/>
            </p:cNvSpPr>
            <p:nvPr>
              <p:custDataLst>
                <p:tags r:id="rId4"/>
              </p:custDataLst>
            </p:nvPr>
          </p:nvSpPr>
          <p:spPr bwMode="gray">
            <a:xfrm>
              <a:off x="4073731" y="2365498"/>
              <a:ext cx="0" cy="300106"/>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000000"/>
                </a:solidFill>
              </a:endParaRPr>
            </a:p>
          </p:txBody>
        </p:sp>
        <p:sp>
          <p:nvSpPr>
            <p:cNvPr id="20" name="Line 13">
              <a:extLst>
                <a:ext uri="{FF2B5EF4-FFF2-40B4-BE49-F238E27FC236}">
                  <a16:creationId xmlns:a16="http://schemas.microsoft.com/office/drawing/2014/main" id="{394B8ED2-511C-4926-A77B-C0EDCA0FC1C2}"/>
                </a:ext>
              </a:extLst>
            </p:cNvPr>
            <p:cNvSpPr>
              <a:spLocks noChangeAspect="1" noChangeShapeType="1"/>
            </p:cNvSpPr>
            <p:nvPr>
              <p:custDataLst>
                <p:tags r:id="rId5"/>
              </p:custDataLst>
            </p:nvPr>
          </p:nvSpPr>
          <p:spPr bwMode="gray">
            <a:xfrm>
              <a:off x="3658378" y="2365498"/>
              <a:ext cx="0" cy="300106"/>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000000"/>
                </a:solidFill>
              </a:endParaRPr>
            </a:p>
          </p:txBody>
        </p:sp>
        <p:sp>
          <p:nvSpPr>
            <p:cNvPr id="21" name="Line 12">
              <a:extLst>
                <a:ext uri="{FF2B5EF4-FFF2-40B4-BE49-F238E27FC236}">
                  <a16:creationId xmlns:a16="http://schemas.microsoft.com/office/drawing/2014/main" id="{C753CE3D-CB40-4B3B-8214-853C910D474C}"/>
                </a:ext>
              </a:extLst>
            </p:cNvPr>
            <p:cNvSpPr>
              <a:spLocks noChangeAspect="1" noChangeShapeType="1"/>
            </p:cNvSpPr>
            <p:nvPr>
              <p:custDataLst>
                <p:tags r:id="rId6"/>
              </p:custDataLst>
            </p:nvPr>
          </p:nvSpPr>
          <p:spPr bwMode="gray">
            <a:xfrm>
              <a:off x="750921" y="2365498"/>
              <a:ext cx="0" cy="300106"/>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000000"/>
                </a:solidFill>
              </a:endParaRPr>
            </a:p>
          </p:txBody>
        </p:sp>
        <p:sp>
          <p:nvSpPr>
            <p:cNvPr id="22" name="Line 12">
              <a:extLst>
                <a:ext uri="{FF2B5EF4-FFF2-40B4-BE49-F238E27FC236}">
                  <a16:creationId xmlns:a16="http://schemas.microsoft.com/office/drawing/2014/main" id="{824E2225-4207-4F18-90C0-51A32723A3C5}"/>
                </a:ext>
              </a:extLst>
            </p:cNvPr>
            <p:cNvSpPr>
              <a:spLocks noChangeAspect="1" noChangeShapeType="1"/>
            </p:cNvSpPr>
            <p:nvPr>
              <p:custDataLst>
                <p:tags r:id="rId7"/>
              </p:custDataLst>
            </p:nvPr>
          </p:nvSpPr>
          <p:spPr bwMode="gray">
            <a:xfrm>
              <a:off x="1166272" y="2365498"/>
              <a:ext cx="0" cy="300106"/>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000000"/>
                </a:solidFill>
              </a:endParaRPr>
            </a:p>
          </p:txBody>
        </p:sp>
        <p:sp>
          <p:nvSpPr>
            <p:cNvPr id="23" name="Line 12">
              <a:extLst>
                <a:ext uri="{FF2B5EF4-FFF2-40B4-BE49-F238E27FC236}">
                  <a16:creationId xmlns:a16="http://schemas.microsoft.com/office/drawing/2014/main" id="{124FD855-2151-4C53-B1F7-8953E4D8E68A}"/>
                </a:ext>
              </a:extLst>
            </p:cNvPr>
            <p:cNvSpPr>
              <a:spLocks noChangeAspect="1" noChangeShapeType="1"/>
            </p:cNvSpPr>
            <p:nvPr>
              <p:custDataLst>
                <p:tags r:id="rId8"/>
              </p:custDataLst>
            </p:nvPr>
          </p:nvSpPr>
          <p:spPr bwMode="gray">
            <a:xfrm>
              <a:off x="1581623" y="2365498"/>
              <a:ext cx="0" cy="300106"/>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000000"/>
                </a:solidFill>
              </a:endParaRPr>
            </a:p>
          </p:txBody>
        </p:sp>
        <p:sp>
          <p:nvSpPr>
            <p:cNvPr id="24" name="Line 12">
              <a:extLst>
                <a:ext uri="{FF2B5EF4-FFF2-40B4-BE49-F238E27FC236}">
                  <a16:creationId xmlns:a16="http://schemas.microsoft.com/office/drawing/2014/main" id="{0356BC72-C8E3-446D-ACEC-DB051F290401}"/>
                </a:ext>
              </a:extLst>
            </p:cNvPr>
            <p:cNvSpPr>
              <a:spLocks noChangeAspect="1" noChangeShapeType="1"/>
            </p:cNvSpPr>
            <p:nvPr>
              <p:custDataLst>
                <p:tags r:id="rId9"/>
              </p:custDataLst>
            </p:nvPr>
          </p:nvSpPr>
          <p:spPr bwMode="gray">
            <a:xfrm>
              <a:off x="1996974" y="2365498"/>
              <a:ext cx="0" cy="300106"/>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000000"/>
                </a:solidFill>
              </a:endParaRPr>
            </a:p>
          </p:txBody>
        </p:sp>
        <p:sp>
          <p:nvSpPr>
            <p:cNvPr id="25" name="Line 12">
              <a:extLst>
                <a:ext uri="{FF2B5EF4-FFF2-40B4-BE49-F238E27FC236}">
                  <a16:creationId xmlns:a16="http://schemas.microsoft.com/office/drawing/2014/main" id="{6C77769F-26D6-4E00-B297-9DA5EE624F70}"/>
                </a:ext>
              </a:extLst>
            </p:cNvPr>
            <p:cNvSpPr>
              <a:spLocks noChangeAspect="1" noChangeShapeType="1"/>
            </p:cNvSpPr>
            <p:nvPr>
              <p:custDataLst>
                <p:tags r:id="rId10"/>
              </p:custDataLst>
            </p:nvPr>
          </p:nvSpPr>
          <p:spPr bwMode="gray">
            <a:xfrm>
              <a:off x="2412325" y="2365498"/>
              <a:ext cx="0" cy="300106"/>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000000"/>
                </a:solidFill>
              </a:endParaRPr>
            </a:p>
          </p:txBody>
        </p:sp>
        <p:sp>
          <p:nvSpPr>
            <p:cNvPr id="26" name="Line 12">
              <a:extLst>
                <a:ext uri="{FF2B5EF4-FFF2-40B4-BE49-F238E27FC236}">
                  <a16:creationId xmlns:a16="http://schemas.microsoft.com/office/drawing/2014/main" id="{9E104A04-DF94-44D8-92E2-3F7F51862014}"/>
                </a:ext>
              </a:extLst>
            </p:cNvPr>
            <p:cNvSpPr>
              <a:spLocks noChangeAspect="1" noChangeShapeType="1"/>
            </p:cNvSpPr>
            <p:nvPr>
              <p:custDataLst>
                <p:tags r:id="rId11"/>
              </p:custDataLst>
            </p:nvPr>
          </p:nvSpPr>
          <p:spPr bwMode="gray">
            <a:xfrm>
              <a:off x="2827676" y="2365498"/>
              <a:ext cx="0" cy="300106"/>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000000"/>
                </a:solidFill>
              </a:endParaRPr>
            </a:p>
          </p:txBody>
        </p:sp>
        <p:sp>
          <p:nvSpPr>
            <p:cNvPr id="27" name="Line 12">
              <a:extLst>
                <a:ext uri="{FF2B5EF4-FFF2-40B4-BE49-F238E27FC236}">
                  <a16:creationId xmlns:a16="http://schemas.microsoft.com/office/drawing/2014/main" id="{727DD9DA-C457-4A24-BF5A-8B035F15D2D6}"/>
                </a:ext>
              </a:extLst>
            </p:cNvPr>
            <p:cNvSpPr>
              <a:spLocks noChangeAspect="1" noChangeShapeType="1"/>
            </p:cNvSpPr>
            <p:nvPr>
              <p:custDataLst>
                <p:tags r:id="rId12"/>
              </p:custDataLst>
            </p:nvPr>
          </p:nvSpPr>
          <p:spPr bwMode="gray">
            <a:xfrm>
              <a:off x="3243027" y="2365498"/>
              <a:ext cx="0" cy="300106"/>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000000"/>
                </a:solidFill>
              </a:endParaRPr>
            </a:p>
          </p:txBody>
        </p:sp>
        <p:sp>
          <p:nvSpPr>
            <p:cNvPr id="28" name="Line 13">
              <a:extLst>
                <a:ext uri="{FF2B5EF4-FFF2-40B4-BE49-F238E27FC236}">
                  <a16:creationId xmlns:a16="http://schemas.microsoft.com/office/drawing/2014/main" id="{B8D92A19-7EDB-46E0-8179-39247DBDAC70}"/>
                </a:ext>
              </a:extLst>
            </p:cNvPr>
            <p:cNvSpPr>
              <a:spLocks noChangeAspect="1" noChangeShapeType="1"/>
            </p:cNvSpPr>
            <p:nvPr>
              <p:custDataLst>
                <p:tags r:id="rId13"/>
              </p:custDataLst>
            </p:nvPr>
          </p:nvSpPr>
          <p:spPr bwMode="gray">
            <a:xfrm>
              <a:off x="335570" y="2365498"/>
              <a:ext cx="0" cy="300106"/>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000000"/>
                </a:solidFill>
              </a:endParaRPr>
            </a:p>
          </p:txBody>
        </p:sp>
      </p:grpSp>
      <p:grpSp>
        <p:nvGrpSpPr>
          <p:cNvPr id="29" name="Gruppieren 49">
            <a:extLst>
              <a:ext uri="{FF2B5EF4-FFF2-40B4-BE49-F238E27FC236}">
                <a16:creationId xmlns:a16="http://schemas.microsoft.com/office/drawing/2014/main" id="{703FAFBC-A77A-4DCE-A2E5-67439AF9D3B9}"/>
              </a:ext>
            </a:extLst>
          </p:cNvPr>
          <p:cNvGrpSpPr>
            <a:grpSpLocks/>
          </p:cNvGrpSpPr>
          <p:nvPr/>
        </p:nvGrpSpPr>
        <p:grpSpPr bwMode="auto">
          <a:xfrm>
            <a:off x="2369371" y="3291689"/>
            <a:ext cx="180000" cy="180000"/>
            <a:chOff x="3176317" y="4922838"/>
            <a:chExt cx="287338" cy="287337"/>
          </a:xfrm>
          <a:solidFill>
            <a:srgbClr val="FFFF00"/>
          </a:solidFill>
          <a:effectLst>
            <a:glow rad="63500">
              <a:srgbClr val="9BBB59">
                <a:satMod val="175000"/>
                <a:alpha val="40000"/>
              </a:srgbClr>
            </a:glow>
          </a:effectLst>
        </p:grpSpPr>
        <p:sp>
          <p:nvSpPr>
            <p:cNvPr id="30" name="Oval 17">
              <a:extLst>
                <a:ext uri="{FF2B5EF4-FFF2-40B4-BE49-F238E27FC236}">
                  <a16:creationId xmlns:a16="http://schemas.microsoft.com/office/drawing/2014/main" id="{2F1C4294-7335-4295-931F-161B4C518F74}"/>
                </a:ext>
              </a:extLst>
            </p:cNvPr>
            <p:cNvSpPr>
              <a:spLocks noChangeAspect="1" noChangeArrowheads="1"/>
            </p:cNvSpPr>
            <p:nvPr>
              <p:custDataLst>
                <p:tags r:id="rId1"/>
              </p:custDataLst>
            </p:nvPr>
          </p:nvSpPr>
          <p:spPr bwMode="gray">
            <a:xfrm>
              <a:off x="3176317" y="4922838"/>
              <a:ext cx="287338" cy="287337"/>
            </a:xfrm>
            <a:prstGeom prst="ellipse">
              <a:avLst/>
            </a:prstGeom>
            <a:grpFill/>
            <a:ln w="12700">
              <a:noFill/>
              <a:round/>
              <a:headEnd type="none" w="sm" len="sm"/>
              <a:tailEnd type="none" w="sm" len="sm"/>
            </a:ln>
            <a:effectLst/>
          </p:spPr>
          <p:txBody>
            <a:bodyPr wrap="none" anchor="ctr"/>
            <a:lstStyle/>
            <a:p>
              <a:pPr>
                <a:defRPr/>
              </a:pPr>
              <a:endParaRPr lang="en-US" kern="0" dirty="0">
                <a:solidFill>
                  <a:srgbClr val="000000"/>
                </a:solidFill>
              </a:endParaRPr>
            </a:p>
          </p:txBody>
        </p:sp>
        <p:sp>
          <p:nvSpPr>
            <p:cNvPr id="31" name="Line 19">
              <a:extLst>
                <a:ext uri="{FF2B5EF4-FFF2-40B4-BE49-F238E27FC236}">
                  <a16:creationId xmlns:a16="http://schemas.microsoft.com/office/drawing/2014/main" id="{3153F509-D6F5-4C14-B8B5-994EF3F35FAE}"/>
                </a:ext>
              </a:extLst>
            </p:cNvPr>
            <p:cNvSpPr>
              <a:spLocks noChangeAspect="1" noChangeShapeType="1"/>
            </p:cNvSpPr>
            <p:nvPr>
              <p:custDataLst>
                <p:tags r:id="rId2"/>
              </p:custDataLst>
            </p:nvPr>
          </p:nvSpPr>
          <p:spPr bwMode="gray">
            <a:xfrm flipV="1">
              <a:off x="3176317" y="4922838"/>
              <a:ext cx="287338" cy="287337"/>
            </a:xfrm>
            <a:prstGeom prst="line">
              <a:avLst/>
            </a:prstGeom>
            <a:grpFill/>
            <a:ln w="12700">
              <a:noFill/>
              <a:round/>
              <a:headEnd type="none" w="sm" len="sm"/>
              <a:tailEnd type="none" w="sm" len="sm"/>
            </a:ln>
            <a:effectLst/>
          </p:spPr>
          <p:txBody>
            <a:bodyPr wrap="none" anchor="ctr"/>
            <a:lstStyle/>
            <a:p>
              <a:pPr>
                <a:defRPr/>
              </a:pPr>
              <a:endParaRPr lang="en-US" kern="0" dirty="0">
                <a:solidFill>
                  <a:srgbClr val="000000"/>
                </a:solidFill>
              </a:endParaRPr>
            </a:p>
          </p:txBody>
        </p:sp>
      </p:grpSp>
      <p:sp>
        <p:nvSpPr>
          <p:cNvPr id="32" name="Rechteck 69">
            <a:extLst>
              <a:ext uri="{FF2B5EF4-FFF2-40B4-BE49-F238E27FC236}">
                <a16:creationId xmlns:a16="http://schemas.microsoft.com/office/drawing/2014/main" id="{B0B4D559-2699-4C34-B33F-A389A64A7143}"/>
              </a:ext>
            </a:extLst>
          </p:cNvPr>
          <p:cNvSpPr>
            <a:spLocks noChangeArrowheads="1"/>
          </p:cNvSpPr>
          <p:nvPr/>
        </p:nvSpPr>
        <p:spPr bwMode="auto">
          <a:xfrm>
            <a:off x="2138567" y="3603011"/>
            <a:ext cx="830611" cy="563236"/>
          </a:xfrm>
          <a:prstGeom prst="rect">
            <a:avLst/>
          </a:prstGeom>
          <a:solidFill>
            <a:sysClr val="window" lastClr="FFFFFF"/>
          </a:solidFill>
          <a:ln w="10795" algn="ctr">
            <a:solidFill>
              <a:sysClr val="window" lastClr="FFFFFF"/>
            </a:solidFill>
            <a:round/>
            <a:headEnd/>
            <a:tailEnd/>
          </a:ln>
        </p:spPr>
        <p:txBody>
          <a:bodyPr anchor="ctr"/>
          <a:lstStyle/>
          <a:p>
            <a:pPr algn="ctr">
              <a:defRPr/>
            </a:pPr>
            <a:r>
              <a:rPr lang="en-US" sz="1100" b="1" kern="0" dirty="0">
                <a:solidFill>
                  <a:srgbClr val="000000"/>
                </a:solidFill>
              </a:rPr>
              <a:t>Company</a:t>
            </a:r>
          </a:p>
          <a:p>
            <a:pPr algn="ctr">
              <a:defRPr/>
            </a:pPr>
            <a:r>
              <a:rPr lang="en-US" sz="1100" b="1" kern="0" dirty="0">
                <a:solidFill>
                  <a:srgbClr val="000000"/>
                </a:solidFill>
              </a:rPr>
              <a:t>Current</a:t>
            </a:r>
          </a:p>
          <a:p>
            <a:pPr algn="ctr">
              <a:defRPr/>
            </a:pPr>
            <a:r>
              <a:rPr lang="en-US" sz="1100" b="1" kern="0" dirty="0">
                <a:solidFill>
                  <a:srgbClr val="000000"/>
                </a:solidFill>
              </a:rPr>
              <a:t>Position </a:t>
            </a:r>
          </a:p>
        </p:txBody>
      </p:sp>
      <p:grpSp>
        <p:nvGrpSpPr>
          <p:cNvPr id="33" name="Gruppieren 97">
            <a:extLst>
              <a:ext uri="{FF2B5EF4-FFF2-40B4-BE49-F238E27FC236}">
                <a16:creationId xmlns:a16="http://schemas.microsoft.com/office/drawing/2014/main" id="{4C71A868-BB87-4027-A662-CECEB1487C46}"/>
              </a:ext>
            </a:extLst>
          </p:cNvPr>
          <p:cNvGrpSpPr/>
          <p:nvPr/>
        </p:nvGrpSpPr>
        <p:grpSpPr>
          <a:xfrm>
            <a:off x="1242476" y="3291689"/>
            <a:ext cx="180000" cy="180000"/>
            <a:chOff x="1270000" y="5461000"/>
            <a:chExt cx="101600" cy="101600"/>
          </a:xfrm>
          <a:solidFill>
            <a:srgbClr val="00B050"/>
          </a:solidFill>
          <a:effectLst>
            <a:glow rad="63500">
              <a:srgbClr val="9BBB59">
                <a:satMod val="175000"/>
                <a:alpha val="40000"/>
              </a:srgbClr>
            </a:glow>
          </a:effectLst>
        </p:grpSpPr>
        <p:sp>
          <p:nvSpPr>
            <p:cNvPr id="34" name="Ellipse 99">
              <a:extLst>
                <a:ext uri="{FF2B5EF4-FFF2-40B4-BE49-F238E27FC236}">
                  <a16:creationId xmlns:a16="http://schemas.microsoft.com/office/drawing/2014/main" id="{DFF3C46A-2EAA-4F85-AE68-764763632FA4}"/>
                </a:ext>
              </a:extLst>
            </p:cNvPr>
            <p:cNvSpPr/>
            <p:nvPr/>
          </p:nvSpPr>
          <p:spPr bwMode="auto">
            <a:xfrm>
              <a:off x="1270000" y="5461000"/>
              <a:ext cx="101600" cy="101600"/>
            </a:xfrm>
            <a:prstGeom prst="ellipse">
              <a:avLst/>
            </a:prstGeom>
            <a:grp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endParaRPr lang="en-US" kern="0" dirty="0">
                <a:solidFill>
                  <a:srgbClr val="000000"/>
                </a:solidFill>
              </a:endParaRPr>
            </a:p>
          </p:txBody>
        </p:sp>
        <p:cxnSp>
          <p:nvCxnSpPr>
            <p:cNvPr id="35" name="Gerade Verbindung 100">
              <a:extLst>
                <a:ext uri="{FF2B5EF4-FFF2-40B4-BE49-F238E27FC236}">
                  <a16:creationId xmlns:a16="http://schemas.microsoft.com/office/drawing/2014/main" id="{2B25B7A7-AFBF-4456-8CCF-DFB70A76B095}"/>
                </a:ext>
              </a:extLst>
            </p:cNvPr>
            <p:cNvCxnSpPr/>
            <p:nvPr/>
          </p:nvCxnSpPr>
          <p:spPr bwMode="auto">
            <a:xfrm flipV="1">
              <a:off x="1270000" y="5461000"/>
              <a:ext cx="101600" cy="101600"/>
            </a:xfrm>
            <a:prstGeom prst="line">
              <a:avLst/>
            </a:prstGeom>
            <a:grp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6" name="Gruppieren 93">
            <a:extLst>
              <a:ext uri="{FF2B5EF4-FFF2-40B4-BE49-F238E27FC236}">
                <a16:creationId xmlns:a16="http://schemas.microsoft.com/office/drawing/2014/main" id="{A36C01AF-9E0C-47B5-9525-FF2F286319EE}"/>
              </a:ext>
            </a:extLst>
          </p:cNvPr>
          <p:cNvGrpSpPr/>
          <p:nvPr/>
        </p:nvGrpSpPr>
        <p:grpSpPr>
          <a:xfrm>
            <a:off x="3555729" y="3291690"/>
            <a:ext cx="180000" cy="180000"/>
            <a:chOff x="2540000" y="5461000"/>
            <a:chExt cx="101600" cy="101600"/>
          </a:xfrm>
          <a:solidFill>
            <a:schemeClr val="accent1">
              <a:lumMod val="75000"/>
            </a:schemeClr>
          </a:solidFill>
          <a:effectLst>
            <a:glow rad="63500">
              <a:srgbClr val="9BBB59">
                <a:satMod val="175000"/>
                <a:alpha val="40000"/>
              </a:srgbClr>
            </a:glow>
          </a:effectLst>
        </p:grpSpPr>
        <p:sp>
          <p:nvSpPr>
            <p:cNvPr id="37" name="Ellipse 95">
              <a:extLst>
                <a:ext uri="{FF2B5EF4-FFF2-40B4-BE49-F238E27FC236}">
                  <a16:creationId xmlns:a16="http://schemas.microsoft.com/office/drawing/2014/main" id="{8D28E58C-D5FD-4E0F-BFFB-2E35EEC9B276}"/>
                </a:ext>
              </a:extLst>
            </p:cNvPr>
            <p:cNvSpPr/>
            <p:nvPr/>
          </p:nvSpPr>
          <p:spPr bwMode="auto">
            <a:xfrm>
              <a:off x="2540000" y="5461000"/>
              <a:ext cx="101600" cy="101600"/>
            </a:xfrm>
            <a:prstGeom prst="ellipse">
              <a:avLst/>
            </a:prstGeom>
            <a:grp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endParaRPr lang="en-US" kern="0" dirty="0">
                <a:solidFill>
                  <a:srgbClr val="000000"/>
                </a:solidFill>
              </a:endParaRPr>
            </a:p>
          </p:txBody>
        </p:sp>
        <p:cxnSp>
          <p:nvCxnSpPr>
            <p:cNvPr id="38" name="Gerade Verbindung 96">
              <a:extLst>
                <a:ext uri="{FF2B5EF4-FFF2-40B4-BE49-F238E27FC236}">
                  <a16:creationId xmlns:a16="http://schemas.microsoft.com/office/drawing/2014/main" id="{95F89968-A89E-4493-8856-F29A397FC992}"/>
                </a:ext>
              </a:extLst>
            </p:cNvPr>
            <p:cNvCxnSpPr/>
            <p:nvPr/>
          </p:nvCxnSpPr>
          <p:spPr bwMode="auto">
            <a:xfrm flipV="1">
              <a:off x="2540000" y="5461000"/>
              <a:ext cx="101600" cy="101600"/>
            </a:xfrm>
            <a:prstGeom prst="line">
              <a:avLst/>
            </a:prstGeom>
            <a:grp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9" name="Ellipse 91">
            <a:extLst>
              <a:ext uri="{FF2B5EF4-FFF2-40B4-BE49-F238E27FC236}">
                <a16:creationId xmlns:a16="http://schemas.microsoft.com/office/drawing/2014/main" id="{9561D482-6AE1-4B34-B46C-BD719C278F8B}"/>
              </a:ext>
            </a:extLst>
          </p:cNvPr>
          <p:cNvSpPr/>
          <p:nvPr/>
        </p:nvSpPr>
        <p:spPr bwMode="auto">
          <a:xfrm>
            <a:off x="2106294" y="3291689"/>
            <a:ext cx="180000" cy="180000"/>
          </a:xfrm>
          <a:prstGeom prst="ellipse">
            <a:avLst/>
          </a:prstGeom>
          <a:solidFill>
            <a:srgbClr val="BFBFBF">
              <a:lumMod val="75000"/>
            </a:srgbClr>
          </a:solidFill>
          <a:ln w="12700" cap="flat" cmpd="sng" algn="ctr">
            <a:noFill/>
            <a:prstDash val="solid"/>
            <a:round/>
            <a:headEnd type="none" w="med" len="med"/>
            <a:tailEnd type="none" w="med" len="med"/>
          </a:ln>
          <a:effectLst>
            <a:glow rad="63500">
              <a:srgbClr val="9BBB59">
                <a:satMod val="175000"/>
                <a:alpha val="40000"/>
              </a:srgbClr>
            </a:glow>
          </a:effectLst>
        </p:spPr>
        <p:txBody>
          <a:bodyPr vert="horz" wrap="square" lIns="91440" tIns="45720" rIns="91440" bIns="45720" numCol="1" rtlCol="0" anchor="ctr" anchorCtr="0" compatLnSpc="1">
            <a:prstTxWarp prst="textNoShape">
              <a:avLst/>
            </a:prstTxWarp>
          </a:bodyPr>
          <a:lstStyle/>
          <a:p>
            <a:pPr algn="ctr">
              <a:defRPr/>
            </a:pPr>
            <a:endParaRPr lang="en-US" kern="0" dirty="0">
              <a:solidFill>
                <a:srgbClr val="000000"/>
              </a:solidFill>
            </a:endParaRPr>
          </a:p>
        </p:txBody>
      </p:sp>
      <p:sp>
        <p:nvSpPr>
          <p:cNvPr id="40" name="Rechteck 53">
            <a:extLst>
              <a:ext uri="{FF2B5EF4-FFF2-40B4-BE49-F238E27FC236}">
                <a16:creationId xmlns:a16="http://schemas.microsoft.com/office/drawing/2014/main" id="{D3C6666E-EFC9-4F16-8067-3E886E90B007}"/>
              </a:ext>
            </a:extLst>
          </p:cNvPr>
          <p:cNvSpPr>
            <a:spLocks noChangeArrowheads="1"/>
          </p:cNvSpPr>
          <p:nvPr/>
        </p:nvSpPr>
        <p:spPr bwMode="auto">
          <a:xfrm>
            <a:off x="3681608" y="3661195"/>
            <a:ext cx="990601" cy="468244"/>
          </a:xfrm>
          <a:prstGeom prst="rect">
            <a:avLst/>
          </a:prstGeom>
          <a:solidFill>
            <a:sysClr val="window" lastClr="FFFFFF"/>
          </a:solidFill>
          <a:ln w="10795" algn="ctr">
            <a:solidFill>
              <a:sysClr val="window" lastClr="FFFFFF"/>
            </a:solidFill>
            <a:round/>
            <a:headEnd/>
            <a:tailEnd/>
          </a:ln>
        </p:spPr>
        <p:txBody>
          <a:bodyPr anchor="ctr"/>
          <a:lstStyle/>
          <a:p>
            <a:pPr>
              <a:defRPr/>
            </a:pPr>
            <a:r>
              <a:rPr lang="en-US" sz="1100" b="1" kern="0" dirty="0">
                <a:solidFill>
                  <a:srgbClr val="000000"/>
                </a:solidFill>
              </a:rPr>
              <a:t>Best or worst in class</a:t>
            </a:r>
          </a:p>
        </p:txBody>
      </p:sp>
      <p:cxnSp>
        <p:nvCxnSpPr>
          <p:cNvPr id="41" name="Gerade Verbindung 11">
            <a:extLst>
              <a:ext uri="{FF2B5EF4-FFF2-40B4-BE49-F238E27FC236}">
                <a16:creationId xmlns:a16="http://schemas.microsoft.com/office/drawing/2014/main" id="{085D337D-4E84-4511-AA3C-9357292B5307}"/>
              </a:ext>
            </a:extLst>
          </p:cNvPr>
          <p:cNvCxnSpPr/>
          <p:nvPr/>
        </p:nvCxnSpPr>
        <p:spPr bwMode="auto">
          <a:xfrm flipH="1">
            <a:off x="4578610" y="3463127"/>
            <a:ext cx="0" cy="591664"/>
          </a:xfrm>
          <a:prstGeom prst="line">
            <a:avLst/>
          </a:prstGeom>
          <a:solidFill>
            <a:srgbClr val="DDDDDD"/>
          </a:solidFill>
          <a:ln w="952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Gerade Verbindung 123">
            <a:extLst>
              <a:ext uri="{FF2B5EF4-FFF2-40B4-BE49-F238E27FC236}">
                <a16:creationId xmlns:a16="http://schemas.microsoft.com/office/drawing/2014/main" id="{B469786D-8BD3-487B-BE29-D0AAC3BE273F}"/>
              </a:ext>
            </a:extLst>
          </p:cNvPr>
          <p:cNvCxnSpPr>
            <a:stCxn id="39" idx="4"/>
          </p:cNvCxnSpPr>
          <p:nvPr/>
        </p:nvCxnSpPr>
        <p:spPr bwMode="auto">
          <a:xfrm>
            <a:off x="2196293" y="3471689"/>
            <a:ext cx="0" cy="653598"/>
          </a:xfrm>
          <a:prstGeom prst="line">
            <a:avLst/>
          </a:prstGeom>
          <a:solidFill>
            <a:srgbClr val="DDDDDD"/>
          </a:solidFill>
          <a:ln w="952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Gerade Verbindung 128">
            <a:extLst>
              <a:ext uri="{FF2B5EF4-FFF2-40B4-BE49-F238E27FC236}">
                <a16:creationId xmlns:a16="http://schemas.microsoft.com/office/drawing/2014/main" id="{E6735F86-F797-43E5-A3DD-3BB320F515BE}"/>
              </a:ext>
            </a:extLst>
          </p:cNvPr>
          <p:cNvCxnSpPr>
            <a:stCxn id="34" idx="4"/>
          </p:cNvCxnSpPr>
          <p:nvPr/>
        </p:nvCxnSpPr>
        <p:spPr bwMode="auto">
          <a:xfrm>
            <a:off x="1332485" y="3471695"/>
            <a:ext cx="17" cy="1405111"/>
          </a:xfrm>
          <a:prstGeom prst="line">
            <a:avLst/>
          </a:prstGeom>
          <a:solidFill>
            <a:srgbClr val="DDDDDD"/>
          </a:solidFill>
          <a:ln w="9525" cap="flat" cmpd="sng" algn="ctr">
            <a:solidFill>
              <a:schemeClr val="accent5">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Rechteck 69">
            <a:extLst>
              <a:ext uri="{FF2B5EF4-FFF2-40B4-BE49-F238E27FC236}">
                <a16:creationId xmlns:a16="http://schemas.microsoft.com/office/drawing/2014/main" id="{F27AE4F8-5BFC-4486-B75A-6511DFA43CBD}"/>
              </a:ext>
            </a:extLst>
          </p:cNvPr>
          <p:cNvSpPr>
            <a:spLocks noChangeArrowheads="1"/>
          </p:cNvSpPr>
          <p:nvPr/>
        </p:nvSpPr>
        <p:spPr bwMode="auto">
          <a:xfrm>
            <a:off x="1248099" y="4404254"/>
            <a:ext cx="2136467" cy="472546"/>
          </a:xfrm>
          <a:prstGeom prst="rect">
            <a:avLst/>
          </a:prstGeom>
          <a:noFill/>
          <a:ln w="10795" algn="ctr">
            <a:noFill/>
            <a:round/>
            <a:headEnd/>
            <a:tailEnd/>
          </a:ln>
        </p:spPr>
        <p:txBody>
          <a:bodyPr anchor="ctr"/>
          <a:lstStyle/>
          <a:p>
            <a:pPr>
              <a:defRPr/>
            </a:pPr>
            <a:r>
              <a:rPr lang="en-US" sz="1200" b="1" kern="0" dirty="0">
                <a:solidFill>
                  <a:srgbClr val="000000"/>
                </a:solidFill>
              </a:rPr>
              <a:t>Comparison:</a:t>
            </a:r>
            <a:br>
              <a:rPr lang="en-US" sz="1200" kern="0" dirty="0">
                <a:solidFill>
                  <a:srgbClr val="000000"/>
                </a:solidFill>
              </a:rPr>
            </a:br>
            <a:r>
              <a:rPr lang="en-US" sz="1200" kern="0" dirty="0">
                <a:solidFill>
                  <a:srgbClr val="000000"/>
                </a:solidFill>
              </a:rPr>
              <a:t>South African competitors</a:t>
            </a:r>
          </a:p>
        </p:txBody>
      </p:sp>
      <p:cxnSp>
        <p:nvCxnSpPr>
          <p:cNvPr id="45" name="Gerade Verbindung 133">
            <a:extLst>
              <a:ext uri="{FF2B5EF4-FFF2-40B4-BE49-F238E27FC236}">
                <a16:creationId xmlns:a16="http://schemas.microsoft.com/office/drawing/2014/main" id="{5377F97C-4F2E-4EDE-927B-A4EFCF0CB73B}"/>
              </a:ext>
            </a:extLst>
          </p:cNvPr>
          <p:cNvCxnSpPr>
            <a:stCxn id="30" idx="0"/>
          </p:cNvCxnSpPr>
          <p:nvPr/>
        </p:nvCxnSpPr>
        <p:spPr bwMode="auto">
          <a:xfrm flipV="1">
            <a:off x="2459371" y="2454310"/>
            <a:ext cx="0" cy="837431"/>
          </a:xfrm>
          <a:prstGeom prst="line">
            <a:avLst/>
          </a:prstGeom>
          <a:solidFill>
            <a:srgbClr val="DDDDDD"/>
          </a:solidFill>
          <a:ln w="952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Rechteck 69">
            <a:extLst>
              <a:ext uri="{FF2B5EF4-FFF2-40B4-BE49-F238E27FC236}">
                <a16:creationId xmlns:a16="http://schemas.microsoft.com/office/drawing/2014/main" id="{84FF67DC-9994-4042-9CC5-051CCE557BD4}"/>
              </a:ext>
            </a:extLst>
          </p:cNvPr>
          <p:cNvSpPr>
            <a:spLocks noChangeArrowheads="1"/>
          </p:cNvSpPr>
          <p:nvPr/>
        </p:nvSpPr>
        <p:spPr bwMode="auto">
          <a:xfrm>
            <a:off x="377765" y="1843085"/>
            <a:ext cx="2136467" cy="659158"/>
          </a:xfrm>
          <a:prstGeom prst="rect">
            <a:avLst/>
          </a:prstGeom>
          <a:noFill/>
          <a:ln w="10795" algn="ctr">
            <a:noFill/>
            <a:round/>
            <a:headEnd/>
            <a:tailEnd/>
          </a:ln>
        </p:spPr>
        <p:txBody>
          <a:bodyPr anchor="ctr"/>
          <a:lstStyle/>
          <a:p>
            <a:pPr>
              <a:defRPr/>
            </a:pPr>
            <a:r>
              <a:rPr lang="en-US" sz="1200" b="1" kern="0" dirty="0">
                <a:solidFill>
                  <a:srgbClr val="000000"/>
                </a:solidFill>
              </a:rPr>
              <a:t>Average:</a:t>
            </a:r>
            <a:br>
              <a:rPr lang="en-US" sz="1200" kern="0" dirty="0">
                <a:solidFill>
                  <a:srgbClr val="000000"/>
                </a:solidFill>
              </a:rPr>
            </a:br>
            <a:r>
              <a:rPr lang="en-US" sz="1200" kern="0" dirty="0">
                <a:solidFill>
                  <a:srgbClr val="000000"/>
                </a:solidFill>
              </a:rPr>
              <a:t>Database average based on specific configuration</a:t>
            </a:r>
          </a:p>
        </p:txBody>
      </p:sp>
      <p:sp>
        <p:nvSpPr>
          <p:cNvPr id="47" name="Arc 18">
            <a:extLst>
              <a:ext uri="{FF2B5EF4-FFF2-40B4-BE49-F238E27FC236}">
                <a16:creationId xmlns:a16="http://schemas.microsoft.com/office/drawing/2014/main" id="{667B69AB-5823-49E7-8AC6-6803D5CFE46E}"/>
              </a:ext>
            </a:extLst>
          </p:cNvPr>
          <p:cNvSpPr>
            <a:spLocks noChangeAspect="1"/>
          </p:cNvSpPr>
          <p:nvPr/>
        </p:nvSpPr>
        <p:spPr bwMode="gray">
          <a:xfrm rot="19195741">
            <a:off x="2457697" y="2875361"/>
            <a:ext cx="1113528" cy="1169342"/>
          </a:xfrm>
          <a:custGeom>
            <a:avLst/>
            <a:gdLst>
              <a:gd name="T0" fmla="*/ 2147483647 w 20522"/>
              <a:gd name="T1" fmla="*/ 0 h 21371"/>
              <a:gd name="T2" fmla="*/ 2147483647 w 20522"/>
              <a:gd name="T3" fmla="*/ 2147483647 h 21371"/>
              <a:gd name="T4" fmla="*/ 0 w 20522"/>
              <a:gd name="T5" fmla="*/ 2147483647 h 21371"/>
              <a:gd name="T6" fmla="*/ 0 60000 65536"/>
              <a:gd name="T7" fmla="*/ 0 60000 65536"/>
              <a:gd name="T8" fmla="*/ 0 60000 65536"/>
              <a:gd name="T9" fmla="*/ 0 w 20522"/>
              <a:gd name="T10" fmla="*/ 0 h 21371"/>
              <a:gd name="T11" fmla="*/ 20522 w 20522"/>
              <a:gd name="T12" fmla="*/ 21371 h 21371"/>
            </a:gdLst>
            <a:ahLst/>
            <a:cxnLst>
              <a:cxn ang="T6">
                <a:pos x="T0" y="T1"/>
              </a:cxn>
              <a:cxn ang="T7">
                <a:pos x="T2" y="T3"/>
              </a:cxn>
              <a:cxn ang="T8">
                <a:pos x="T4" y="T5"/>
              </a:cxn>
            </a:cxnLst>
            <a:rect l="T9" t="T10" r="T11" b="T12"/>
            <a:pathLst>
              <a:path w="20522" h="21371" fill="none" extrusionOk="0">
                <a:moveTo>
                  <a:pt x="3136" y="-1"/>
                </a:moveTo>
                <a:cubicBezTo>
                  <a:pt x="11235" y="1188"/>
                  <a:pt x="17967" y="6854"/>
                  <a:pt x="20521" y="14632"/>
                </a:cubicBezTo>
              </a:path>
              <a:path w="20522" h="21371" stroke="0" extrusionOk="0">
                <a:moveTo>
                  <a:pt x="3136" y="-1"/>
                </a:moveTo>
                <a:cubicBezTo>
                  <a:pt x="11235" y="1188"/>
                  <a:pt x="17967" y="6854"/>
                  <a:pt x="20521" y="14632"/>
                </a:cubicBezTo>
                <a:lnTo>
                  <a:pt x="0" y="21371"/>
                </a:lnTo>
                <a:lnTo>
                  <a:pt x="3136" y="-1"/>
                </a:lnTo>
                <a:close/>
              </a:path>
            </a:pathLst>
          </a:custGeom>
          <a:noFill/>
          <a:ln w="88900">
            <a:solidFill>
              <a:schemeClr val="accent5">
                <a:lumMod val="60000"/>
                <a:lumOff val="40000"/>
              </a:schemeClr>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dirty="0">
              <a:solidFill>
                <a:schemeClr val="accent5">
                  <a:lumMod val="60000"/>
                  <a:lumOff val="40000"/>
                </a:schemeClr>
              </a:solidFill>
            </a:endParaRPr>
          </a:p>
        </p:txBody>
      </p:sp>
      <p:cxnSp>
        <p:nvCxnSpPr>
          <p:cNvPr id="48" name="Gerade Verbindung 138">
            <a:extLst>
              <a:ext uri="{FF2B5EF4-FFF2-40B4-BE49-F238E27FC236}">
                <a16:creationId xmlns:a16="http://schemas.microsoft.com/office/drawing/2014/main" id="{85E9C944-9FC7-445F-91C9-BE0FA0D4A649}"/>
              </a:ext>
            </a:extLst>
          </p:cNvPr>
          <p:cNvCxnSpPr>
            <a:endCxn id="49" idx="2"/>
          </p:cNvCxnSpPr>
          <p:nvPr/>
        </p:nvCxnSpPr>
        <p:spPr bwMode="auto">
          <a:xfrm flipV="1">
            <a:off x="3643263" y="2634614"/>
            <a:ext cx="0" cy="657076"/>
          </a:xfrm>
          <a:prstGeom prst="line">
            <a:avLst/>
          </a:prstGeom>
          <a:solidFill>
            <a:srgbClr val="DDDDDD"/>
          </a:solidFill>
          <a:ln w="952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Rechteck 69">
            <a:extLst>
              <a:ext uri="{FF2B5EF4-FFF2-40B4-BE49-F238E27FC236}">
                <a16:creationId xmlns:a16="http://schemas.microsoft.com/office/drawing/2014/main" id="{4443FB1B-A076-4F0C-8512-E0EE0CB64FD1}"/>
              </a:ext>
            </a:extLst>
          </p:cNvPr>
          <p:cNvSpPr>
            <a:spLocks noChangeArrowheads="1"/>
          </p:cNvSpPr>
          <p:nvPr/>
        </p:nvSpPr>
        <p:spPr bwMode="auto">
          <a:xfrm>
            <a:off x="2585927" y="1710762"/>
            <a:ext cx="2136467" cy="923899"/>
          </a:xfrm>
          <a:prstGeom prst="rect">
            <a:avLst/>
          </a:prstGeom>
          <a:noFill/>
          <a:ln w="10795" algn="ctr">
            <a:noFill/>
            <a:round/>
            <a:headEnd/>
            <a:tailEnd/>
          </a:ln>
        </p:spPr>
        <p:txBody>
          <a:bodyPr anchor="ctr"/>
          <a:lstStyle/>
          <a:p>
            <a:pPr>
              <a:defRPr/>
            </a:pPr>
            <a:r>
              <a:rPr lang="en-US" sz="1200" b="1" kern="0" dirty="0">
                <a:solidFill>
                  <a:srgbClr val="000000"/>
                </a:solidFill>
              </a:rPr>
              <a:t>Comparison group:</a:t>
            </a:r>
            <a:br>
              <a:rPr lang="en-US" sz="1200" b="1" kern="0" dirty="0">
                <a:solidFill>
                  <a:srgbClr val="000000"/>
                </a:solidFill>
              </a:rPr>
            </a:br>
            <a:r>
              <a:rPr lang="en-US" sz="1200" kern="0" dirty="0">
                <a:solidFill>
                  <a:srgbClr val="000000"/>
                </a:solidFill>
              </a:rPr>
              <a:t>International best practice</a:t>
            </a:r>
          </a:p>
          <a:p>
            <a:pPr>
              <a:defRPr/>
            </a:pPr>
            <a:r>
              <a:rPr lang="en-US" sz="1200" kern="0" dirty="0">
                <a:solidFill>
                  <a:srgbClr val="000000"/>
                </a:solidFill>
              </a:rPr>
              <a:t>(Top 20 tool shops of the excellence in production award 2018)</a:t>
            </a:r>
          </a:p>
        </p:txBody>
      </p:sp>
      <p:cxnSp>
        <p:nvCxnSpPr>
          <p:cNvPr id="50" name="Gerade Verbindung 5">
            <a:extLst>
              <a:ext uri="{FF2B5EF4-FFF2-40B4-BE49-F238E27FC236}">
                <a16:creationId xmlns:a16="http://schemas.microsoft.com/office/drawing/2014/main" id="{451E5461-1B92-464C-BFD4-D440A02DC002}"/>
              </a:ext>
            </a:extLst>
          </p:cNvPr>
          <p:cNvCxnSpPr/>
          <p:nvPr/>
        </p:nvCxnSpPr>
        <p:spPr bwMode="auto">
          <a:xfrm>
            <a:off x="3735729" y="4057477"/>
            <a:ext cx="848249" cy="0"/>
          </a:xfrm>
          <a:prstGeom prst="line">
            <a:avLst/>
          </a:prstGeom>
          <a:solidFill>
            <a:srgbClr val="DDDDDD"/>
          </a:solidFill>
          <a:ln w="952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Gerade Verbindung 101">
            <a:extLst>
              <a:ext uri="{FF2B5EF4-FFF2-40B4-BE49-F238E27FC236}">
                <a16:creationId xmlns:a16="http://schemas.microsoft.com/office/drawing/2014/main" id="{75905F41-66EE-4D33-BF36-8519D0B9704C}"/>
              </a:ext>
            </a:extLst>
          </p:cNvPr>
          <p:cNvCxnSpPr/>
          <p:nvPr/>
        </p:nvCxnSpPr>
        <p:spPr bwMode="auto">
          <a:xfrm>
            <a:off x="1341100" y="4876800"/>
            <a:ext cx="1800000" cy="0"/>
          </a:xfrm>
          <a:prstGeom prst="line">
            <a:avLst/>
          </a:prstGeom>
          <a:solidFill>
            <a:srgbClr val="DDDDDD"/>
          </a:solidFill>
          <a:ln w="9525" cap="flat" cmpd="sng" algn="ctr">
            <a:solidFill>
              <a:schemeClr val="accent5">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Gerade Verbindung 103">
            <a:extLst>
              <a:ext uri="{FF2B5EF4-FFF2-40B4-BE49-F238E27FC236}">
                <a16:creationId xmlns:a16="http://schemas.microsoft.com/office/drawing/2014/main" id="{9C134A36-B3E7-49FF-9FB2-8F96BD3B79AD}"/>
              </a:ext>
            </a:extLst>
          </p:cNvPr>
          <p:cNvCxnSpPr/>
          <p:nvPr/>
        </p:nvCxnSpPr>
        <p:spPr bwMode="auto">
          <a:xfrm>
            <a:off x="2685817" y="2634614"/>
            <a:ext cx="1826024" cy="0"/>
          </a:xfrm>
          <a:prstGeom prst="line">
            <a:avLst/>
          </a:prstGeom>
          <a:solidFill>
            <a:srgbClr val="DDDDDD"/>
          </a:solidFill>
          <a:ln w="952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Gerade Verbindung 106">
            <a:extLst>
              <a:ext uri="{FF2B5EF4-FFF2-40B4-BE49-F238E27FC236}">
                <a16:creationId xmlns:a16="http://schemas.microsoft.com/office/drawing/2014/main" id="{6CA6FC6B-0A0A-45BD-8F45-13478DCF0DC2}"/>
              </a:ext>
            </a:extLst>
          </p:cNvPr>
          <p:cNvCxnSpPr/>
          <p:nvPr/>
        </p:nvCxnSpPr>
        <p:spPr bwMode="auto">
          <a:xfrm>
            <a:off x="465737" y="2454258"/>
            <a:ext cx="1993638" cy="0"/>
          </a:xfrm>
          <a:prstGeom prst="line">
            <a:avLst/>
          </a:prstGeom>
          <a:solidFill>
            <a:srgbClr val="DDDDDD"/>
          </a:solidFill>
          <a:ln w="952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Gerade Verbindung 119">
            <a:extLst>
              <a:ext uri="{FF2B5EF4-FFF2-40B4-BE49-F238E27FC236}">
                <a16:creationId xmlns:a16="http://schemas.microsoft.com/office/drawing/2014/main" id="{AE876C5D-8874-4C66-BC98-C0E369B391AA}"/>
              </a:ext>
            </a:extLst>
          </p:cNvPr>
          <p:cNvCxnSpPr/>
          <p:nvPr/>
        </p:nvCxnSpPr>
        <p:spPr bwMode="auto">
          <a:xfrm>
            <a:off x="2196292" y="4119947"/>
            <a:ext cx="612000" cy="0"/>
          </a:xfrm>
          <a:prstGeom prst="line">
            <a:avLst/>
          </a:prstGeom>
          <a:solidFill>
            <a:srgbClr val="DDDDDD"/>
          </a:solidFill>
          <a:ln w="952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 name="Textfeld 116">
            <a:extLst>
              <a:ext uri="{FF2B5EF4-FFF2-40B4-BE49-F238E27FC236}">
                <a16:creationId xmlns:a16="http://schemas.microsoft.com/office/drawing/2014/main" id="{53D628E5-D08A-4F9F-B0C6-B57A5939D191}"/>
              </a:ext>
            </a:extLst>
          </p:cNvPr>
          <p:cNvSpPr txBox="1"/>
          <p:nvPr/>
        </p:nvSpPr>
        <p:spPr>
          <a:xfrm>
            <a:off x="372094" y="1123398"/>
            <a:ext cx="4323621" cy="646331"/>
          </a:xfrm>
          <a:prstGeom prst="rect">
            <a:avLst/>
          </a:prstGeom>
          <a:noFill/>
          <a:ln>
            <a:noFill/>
          </a:ln>
        </p:spPr>
        <p:txBody>
          <a:bodyPr wrap="square" rtlCol="0">
            <a:spAutoFit/>
          </a:bodyPr>
          <a:lstStyle/>
          <a:p>
            <a:pPr algn="ctr">
              <a:defRPr/>
            </a:pPr>
            <a:r>
              <a:rPr lang="en-US" b="1" i="1" kern="0" dirty="0">
                <a:solidFill>
                  <a:srgbClr val="0070C0"/>
                </a:solidFill>
              </a:rPr>
              <a:t>Presentations of benchmarking results per key performance area</a:t>
            </a:r>
          </a:p>
        </p:txBody>
      </p:sp>
      <p:sp>
        <p:nvSpPr>
          <p:cNvPr id="56" name="Textfeld 60">
            <a:extLst>
              <a:ext uri="{FF2B5EF4-FFF2-40B4-BE49-F238E27FC236}">
                <a16:creationId xmlns:a16="http://schemas.microsoft.com/office/drawing/2014/main" id="{92738F1A-0046-4CBC-B642-73CCF091DEDD}"/>
              </a:ext>
            </a:extLst>
          </p:cNvPr>
          <p:cNvSpPr txBox="1"/>
          <p:nvPr/>
        </p:nvSpPr>
        <p:spPr>
          <a:xfrm>
            <a:off x="871343" y="2737630"/>
            <a:ext cx="4323621" cy="307777"/>
          </a:xfrm>
          <a:prstGeom prst="rect">
            <a:avLst/>
          </a:prstGeom>
          <a:noFill/>
          <a:ln>
            <a:noFill/>
          </a:ln>
        </p:spPr>
        <p:txBody>
          <a:bodyPr wrap="square" rtlCol="0">
            <a:spAutoFit/>
          </a:bodyPr>
          <a:lstStyle/>
          <a:p>
            <a:pPr algn="ctr">
              <a:defRPr/>
            </a:pPr>
            <a:r>
              <a:rPr lang="en-US" sz="1400" b="1" kern="0" dirty="0">
                <a:solidFill>
                  <a:schemeClr val="accent5">
                    <a:lumMod val="60000"/>
                    <a:lumOff val="40000"/>
                  </a:schemeClr>
                </a:solidFill>
              </a:rPr>
              <a:t>Optimisation</a:t>
            </a:r>
          </a:p>
        </p:txBody>
      </p:sp>
      <p:pic>
        <p:nvPicPr>
          <p:cNvPr id="57" name="Picture 2">
            <a:extLst>
              <a:ext uri="{FF2B5EF4-FFF2-40B4-BE49-F238E27FC236}">
                <a16:creationId xmlns:a16="http://schemas.microsoft.com/office/drawing/2014/main" id="{8AD5F13B-2EC2-4DD7-BA7D-0961DECB949D}"/>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68243" t="26034" r="21054" b="67088"/>
          <a:stretch/>
        </p:blipFill>
        <p:spPr bwMode="auto">
          <a:xfrm>
            <a:off x="3566485" y="2454258"/>
            <a:ext cx="478465" cy="13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8" name="Gerade Verbindung 119">
            <a:extLst>
              <a:ext uri="{FF2B5EF4-FFF2-40B4-BE49-F238E27FC236}">
                <a16:creationId xmlns:a16="http://schemas.microsoft.com/office/drawing/2014/main" id="{35C5D3DC-5ACC-4A32-94BB-8B014A724E4C}"/>
              </a:ext>
            </a:extLst>
          </p:cNvPr>
          <p:cNvCxnSpPr/>
          <p:nvPr/>
        </p:nvCxnSpPr>
        <p:spPr bwMode="auto">
          <a:xfrm>
            <a:off x="381587" y="4038421"/>
            <a:ext cx="612000" cy="0"/>
          </a:xfrm>
          <a:prstGeom prst="line">
            <a:avLst/>
          </a:prstGeom>
          <a:solidFill>
            <a:srgbClr val="DDDDDD"/>
          </a:solidFill>
          <a:ln w="952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9" name="Rechteck 53">
            <a:extLst>
              <a:ext uri="{FF2B5EF4-FFF2-40B4-BE49-F238E27FC236}">
                <a16:creationId xmlns:a16="http://schemas.microsoft.com/office/drawing/2014/main" id="{142DF7BF-21C4-4363-BE62-46F696ED151F}"/>
              </a:ext>
            </a:extLst>
          </p:cNvPr>
          <p:cNvSpPr>
            <a:spLocks noChangeArrowheads="1"/>
          </p:cNvSpPr>
          <p:nvPr/>
        </p:nvSpPr>
        <p:spPr bwMode="auto">
          <a:xfrm>
            <a:off x="390219" y="3558055"/>
            <a:ext cx="921296" cy="468244"/>
          </a:xfrm>
          <a:prstGeom prst="rect">
            <a:avLst/>
          </a:prstGeom>
          <a:solidFill>
            <a:sysClr val="window" lastClr="FFFFFF"/>
          </a:solidFill>
          <a:ln w="10795" algn="ctr">
            <a:solidFill>
              <a:sysClr val="window" lastClr="FFFFFF"/>
            </a:solidFill>
            <a:round/>
            <a:headEnd/>
            <a:tailEnd/>
          </a:ln>
        </p:spPr>
        <p:txBody>
          <a:bodyPr anchor="ctr"/>
          <a:lstStyle/>
          <a:p>
            <a:pPr>
              <a:defRPr/>
            </a:pPr>
            <a:r>
              <a:rPr lang="en-US" sz="1100" b="1" kern="0" dirty="0">
                <a:solidFill>
                  <a:srgbClr val="000000"/>
                </a:solidFill>
              </a:rPr>
              <a:t>Best or worst in class</a:t>
            </a:r>
          </a:p>
        </p:txBody>
      </p:sp>
      <p:pic>
        <p:nvPicPr>
          <p:cNvPr id="60" name="Picture 2">
            <a:extLst>
              <a:ext uri="{FF2B5EF4-FFF2-40B4-BE49-F238E27FC236}">
                <a16:creationId xmlns:a16="http://schemas.microsoft.com/office/drawing/2014/main" id="{0B860464-EC9A-47FA-9E0B-0230FC4C3B6E}"/>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0258" t="73442" r="72171" b="19653"/>
          <a:stretch/>
        </p:blipFill>
        <p:spPr bwMode="auto">
          <a:xfrm>
            <a:off x="1422476" y="4114788"/>
            <a:ext cx="338440" cy="26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
            <a:extLst>
              <a:ext uri="{FF2B5EF4-FFF2-40B4-BE49-F238E27FC236}">
                <a16:creationId xmlns:a16="http://schemas.microsoft.com/office/drawing/2014/main" id="{50FF6A96-F111-48AF-8B26-33652ABEC6CC}"/>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61135" t="73402" r="31857" b="21288"/>
          <a:stretch/>
        </p:blipFill>
        <p:spPr bwMode="auto">
          <a:xfrm>
            <a:off x="3141118" y="4002633"/>
            <a:ext cx="313305" cy="20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Rechteck 69">
            <a:extLst>
              <a:ext uri="{FF2B5EF4-FFF2-40B4-BE49-F238E27FC236}">
                <a16:creationId xmlns:a16="http://schemas.microsoft.com/office/drawing/2014/main" id="{4AC96825-7F9E-4E08-9F5A-57DA7A1F1E2E}"/>
              </a:ext>
            </a:extLst>
          </p:cNvPr>
          <p:cNvSpPr>
            <a:spLocks noChangeArrowheads="1"/>
          </p:cNvSpPr>
          <p:nvPr/>
        </p:nvSpPr>
        <p:spPr bwMode="auto">
          <a:xfrm>
            <a:off x="3067815" y="4204498"/>
            <a:ext cx="2136467" cy="472546"/>
          </a:xfrm>
          <a:prstGeom prst="rect">
            <a:avLst/>
          </a:prstGeom>
          <a:noFill/>
          <a:ln w="10795" algn="ctr">
            <a:noFill/>
            <a:round/>
            <a:headEnd/>
            <a:tailEnd/>
          </a:ln>
        </p:spPr>
        <p:txBody>
          <a:bodyPr anchor="ctr"/>
          <a:lstStyle/>
          <a:p>
            <a:pPr>
              <a:defRPr/>
            </a:pPr>
            <a:r>
              <a:rPr lang="en-US" sz="1200" b="1" kern="0" dirty="0">
                <a:solidFill>
                  <a:srgbClr val="000000"/>
                </a:solidFill>
              </a:rPr>
              <a:t>Comparison group:</a:t>
            </a:r>
            <a:br>
              <a:rPr lang="en-US" sz="1200" kern="0" dirty="0">
                <a:solidFill>
                  <a:srgbClr val="000000"/>
                </a:solidFill>
              </a:rPr>
            </a:br>
            <a:r>
              <a:rPr lang="en-US" sz="1200" kern="0" dirty="0">
                <a:solidFill>
                  <a:srgbClr val="000000"/>
                </a:solidFill>
              </a:rPr>
              <a:t>Chinese competitors</a:t>
            </a:r>
          </a:p>
        </p:txBody>
      </p:sp>
      <p:cxnSp>
        <p:nvCxnSpPr>
          <p:cNvPr id="63" name="Gerade Verbindung 128">
            <a:extLst>
              <a:ext uri="{FF2B5EF4-FFF2-40B4-BE49-F238E27FC236}">
                <a16:creationId xmlns:a16="http://schemas.microsoft.com/office/drawing/2014/main" id="{2C77E03F-42F5-4EDA-978F-C3C7400BA350}"/>
              </a:ext>
            </a:extLst>
          </p:cNvPr>
          <p:cNvCxnSpPr/>
          <p:nvPr/>
        </p:nvCxnSpPr>
        <p:spPr bwMode="auto">
          <a:xfrm>
            <a:off x="3044715" y="3376611"/>
            <a:ext cx="20" cy="1296516"/>
          </a:xfrm>
          <a:prstGeom prst="line">
            <a:avLst/>
          </a:prstGeom>
          <a:solidFill>
            <a:srgbClr val="DDDDDD"/>
          </a:solidFill>
          <a:ln w="9525" cap="flat" cmpd="sng" algn="ctr">
            <a:solidFill>
              <a:schemeClr val="accent5">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4" name="Gerade Verbindung 101">
            <a:extLst>
              <a:ext uri="{FF2B5EF4-FFF2-40B4-BE49-F238E27FC236}">
                <a16:creationId xmlns:a16="http://schemas.microsoft.com/office/drawing/2014/main" id="{A752ADD7-3F88-4C09-B8C9-729AE2C46426}"/>
              </a:ext>
            </a:extLst>
          </p:cNvPr>
          <p:cNvCxnSpPr/>
          <p:nvPr/>
        </p:nvCxnSpPr>
        <p:spPr bwMode="auto">
          <a:xfrm>
            <a:off x="3053358" y="4673127"/>
            <a:ext cx="1525269" cy="0"/>
          </a:xfrm>
          <a:prstGeom prst="line">
            <a:avLst/>
          </a:prstGeom>
          <a:solidFill>
            <a:srgbClr val="DDDDDD"/>
          </a:solidFill>
          <a:ln w="9525" cap="flat" cmpd="sng" algn="ctr">
            <a:solidFill>
              <a:schemeClr val="accent5">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5" name="Ellipse 91">
            <a:extLst>
              <a:ext uri="{FF2B5EF4-FFF2-40B4-BE49-F238E27FC236}">
                <a16:creationId xmlns:a16="http://schemas.microsoft.com/office/drawing/2014/main" id="{BF09081C-6F03-475E-A01E-D16BCFBD23EA}"/>
              </a:ext>
            </a:extLst>
          </p:cNvPr>
          <p:cNvSpPr/>
          <p:nvPr/>
        </p:nvSpPr>
        <p:spPr bwMode="auto">
          <a:xfrm>
            <a:off x="2969174" y="3276332"/>
            <a:ext cx="180000" cy="180000"/>
          </a:xfrm>
          <a:prstGeom prst="ellipse">
            <a:avLst/>
          </a:prstGeom>
          <a:solidFill>
            <a:srgbClr val="FF0000"/>
          </a:solidFill>
          <a:ln w="12700" cap="flat" cmpd="sng" algn="ctr">
            <a:noFill/>
            <a:prstDash val="solid"/>
            <a:round/>
            <a:headEnd type="none" w="med" len="med"/>
            <a:tailEnd type="none" w="med" len="med"/>
          </a:ln>
          <a:effectLst>
            <a:glow rad="63500">
              <a:srgbClr val="9BBB59">
                <a:satMod val="175000"/>
                <a:alpha val="40000"/>
              </a:srgbClr>
            </a:glow>
          </a:effectLst>
        </p:spPr>
        <p:txBody>
          <a:bodyPr vert="horz" wrap="square" lIns="91440" tIns="45720" rIns="91440" bIns="45720" numCol="1" rtlCol="0" anchor="ctr" anchorCtr="0" compatLnSpc="1">
            <a:prstTxWarp prst="textNoShape">
              <a:avLst/>
            </a:prstTxWarp>
          </a:bodyPr>
          <a:lstStyle/>
          <a:p>
            <a:pPr algn="ctr">
              <a:defRPr/>
            </a:pPr>
            <a:endParaRPr lang="en-US" kern="0" dirty="0">
              <a:solidFill>
                <a:srgbClr val="000000"/>
              </a:solidFill>
            </a:endParaRPr>
          </a:p>
        </p:txBody>
      </p:sp>
      <p:pic>
        <p:nvPicPr>
          <p:cNvPr id="66" name="Picture 65">
            <a:extLst>
              <a:ext uri="{FF2B5EF4-FFF2-40B4-BE49-F238E27FC236}">
                <a16:creationId xmlns:a16="http://schemas.microsoft.com/office/drawing/2014/main" id="{D6564E1E-C9C9-47CA-9A69-C8932B882E7C}"/>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0938" y="6046790"/>
            <a:ext cx="1856232" cy="417384"/>
          </a:xfrm>
          <a:prstGeom prst="rect">
            <a:avLst/>
          </a:prstGeom>
          <a:noFill/>
          <a:ln>
            <a:noFill/>
          </a:ln>
        </p:spPr>
      </p:pic>
      <p:pic>
        <p:nvPicPr>
          <p:cNvPr id="67" name="Picture 3" descr="A close up of a logo&#10;&#10;Description automatically generated">
            <a:extLst>
              <a:ext uri="{FF2B5EF4-FFF2-40B4-BE49-F238E27FC236}">
                <a16:creationId xmlns:a16="http://schemas.microsoft.com/office/drawing/2014/main" id="{19412911-41C0-4BCF-B7FD-03A9C15C406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400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a:extLst>
              <a:ext uri="{FF2B5EF4-FFF2-40B4-BE49-F238E27FC236}">
                <a16:creationId xmlns:a16="http://schemas.microsoft.com/office/drawing/2014/main" id="{433CBD9A-DD28-4314-A8AA-FCF9F40AB5EC}"/>
              </a:ext>
            </a:extLst>
          </p:cNvPr>
          <p:cNvSpPr txBox="1"/>
          <p:nvPr/>
        </p:nvSpPr>
        <p:spPr>
          <a:xfrm>
            <a:off x="215902" y="596599"/>
            <a:ext cx="9469442" cy="369332"/>
          </a:xfrm>
          <a:prstGeom prst="rect">
            <a:avLst/>
          </a:prstGeom>
          <a:noFill/>
        </p:spPr>
        <p:txBody>
          <a:bodyPr wrap="square">
            <a:spAutoFit/>
          </a:bodyPr>
          <a:lstStyle/>
          <a:p>
            <a:r>
              <a:rPr lang="en-US" b="1" dirty="0">
                <a:solidFill>
                  <a:prstClr val="black"/>
                </a:solidFill>
                <a:latin typeface="Century Gothic" panose="020B0502020202020204" pitchFamily="34" charset="0"/>
              </a:rPr>
              <a:t>- is an efficient tool to compare yourself with competitors</a:t>
            </a:r>
            <a:endParaRPr lang="en-ZA" b="1" dirty="0"/>
          </a:p>
        </p:txBody>
      </p:sp>
    </p:spTree>
    <p:extLst>
      <p:ext uri="{BB962C8B-B14F-4D97-AF65-F5344CB8AC3E}">
        <p14:creationId xmlns:p14="http://schemas.microsoft.com/office/powerpoint/2010/main" val="110392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312235" y="118164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0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200472" y="205000"/>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6" name="Title 1">
            <a:extLst>
              <a:ext uri="{FF2B5EF4-FFF2-40B4-BE49-F238E27FC236}">
                <a16:creationId xmlns:a16="http://schemas.microsoft.com/office/drawing/2014/main" id="{A31FC748-B01B-42DD-B32C-9960E74BD47E}"/>
              </a:ext>
            </a:extLst>
          </p:cNvPr>
          <p:cNvSpPr txBox="1">
            <a:spLocks/>
          </p:cNvSpPr>
          <p:nvPr/>
        </p:nvSpPr>
        <p:spPr bwMode="auto">
          <a:xfrm>
            <a:off x="200472" y="291985"/>
            <a:ext cx="9505056"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r>
              <a:rPr lang="en-US" altLang="de-DE" sz="3000" b="1" dirty="0">
                <a:solidFill>
                  <a:srgbClr val="0070C0"/>
                </a:solidFill>
                <a:latin typeface="Century Gothic" panose="020B0502020202020204" pitchFamily="34" charset="0"/>
                <a:cs typeface="Arial" panose="020B0604020202020204" pitchFamily="34" charset="0"/>
              </a:rPr>
              <a:t>The Benchmarking Process focusses on 12 areas of the TDM Industry</a:t>
            </a:r>
            <a:endParaRPr lang="en-ZA" sz="3000" b="1" dirty="0">
              <a:solidFill>
                <a:srgbClr val="0070C0"/>
              </a:solidFill>
              <a:latin typeface="Century Gothic" panose="020B0502020202020204" pitchFamily="34" charset="0"/>
              <a:cs typeface="Arial" panose="020B0604020202020204" pitchFamily="34" charset="0"/>
            </a:endParaRPr>
          </a:p>
        </p:txBody>
      </p:sp>
      <p:sp>
        <p:nvSpPr>
          <p:cNvPr id="3" name="Text Box 3">
            <a:extLst>
              <a:ext uri="{FF2B5EF4-FFF2-40B4-BE49-F238E27FC236}">
                <a16:creationId xmlns:a16="http://schemas.microsoft.com/office/drawing/2014/main" id="{551E3268-E67C-47BC-8507-5CF593D7AC58}"/>
              </a:ext>
            </a:extLst>
          </p:cNvPr>
          <p:cNvSpPr txBox="1">
            <a:spLocks noChangeArrowheads="1"/>
          </p:cNvSpPr>
          <p:nvPr/>
        </p:nvSpPr>
        <p:spPr bwMode="auto">
          <a:xfrm>
            <a:off x="1447186" y="2096740"/>
            <a:ext cx="1486615" cy="6570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Market Intelligence (Market Knowledge)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4">
            <a:extLst>
              <a:ext uri="{FF2B5EF4-FFF2-40B4-BE49-F238E27FC236}">
                <a16:creationId xmlns:a16="http://schemas.microsoft.com/office/drawing/2014/main" id="{5F470C3B-7E07-4309-923B-2910A7D21DA9}"/>
              </a:ext>
            </a:extLst>
          </p:cNvPr>
          <p:cNvSpPr txBox="1">
            <a:spLocks noChangeArrowheads="1"/>
          </p:cNvSpPr>
          <p:nvPr/>
        </p:nvSpPr>
        <p:spPr bwMode="auto">
          <a:xfrm>
            <a:off x="3166768" y="2096740"/>
            <a:ext cx="1486615" cy="4928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Service Integration (Product Support)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5">
            <a:extLst>
              <a:ext uri="{FF2B5EF4-FFF2-40B4-BE49-F238E27FC236}">
                <a16:creationId xmlns:a16="http://schemas.microsoft.com/office/drawing/2014/main" id="{21E5FAF5-7569-4A22-B2BB-77BA96040B6D}"/>
              </a:ext>
            </a:extLst>
          </p:cNvPr>
          <p:cNvSpPr txBox="1">
            <a:spLocks noChangeArrowheads="1"/>
          </p:cNvSpPr>
          <p:nvPr/>
        </p:nvSpPr>
        <p:spPr bwMode="auto">
          <a:xfrm>
            <a:off x="4849509" y="2094467"/>
            <a:ext cx="1486615" cy="5116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Collaboration (Clustering)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6">
            <a:extLst>
              <a:ext uri="{FF2B5EF4-FFF2-40B4-BE49-F238E27FC236}">
                <a16:creationId xmlns:a16="http://schemas.microsoft.com/office/drawing/2014/main" id="{5CE8B364-B42A-4A34-9458-EAC45E032D50}"/>
              </a:ext>
            </a:extLst>
          </p:cNvPr>
          <p:cNvSpPr txBox="1">
            <a:spLocks noChangeArrowheads="1"/>
          </p:cNvSpPr>
          <p:nvPr/>
        </p:nvSpPr>
        <p:spPr bwMode="auto">
          <a:xfrm>
            <a:off x="6555767" y="2096740"/>
            <a:ext cx="1486615" cy="7118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System Environment (Advanced Support Systems)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7">
            <a:extLst>
              <a:ext uri="{FF2B5EF4-FFF2-40B4-BE49-F238E27FC236}">
                <a16:creationId xmlns:a16="http://schemas.microsoft.com/office/drawing/2014/main" id="{8BD8BE5A-6114-4C94-A870-02B2174341A3}"/>
              </a:ext>
            </a:extLst>
          </p:cNvPr>
          <p:cNvSpPr txBox="1">
            <a:spLocks noChangeArrowheads="1"/>
          </p:cNvSpPr>
          <p:nvPr/>
        </p:nvSpPr>
        <p:spPr bwMode="auto">
          <a:xfrm>
            <a:off x="1429915" y="3610045"/>
            <a:ext cx="1529793" cy="2762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entury Gothic" panose="020B0502020202020204" pitchFamily="34" charset="0"/>
              </a:rPr>
              <a:t>Market Appearance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a:extLst>
              <a:ext uri="{FF2B5EF4-FFF2-40B4-BE49-F238E27FC236}">
                <a16:creationId xmlns:a16="http://schemas.microsoft.com/office/drawing/2014/main" id="{47BCD990-A08E-4B7B-87E5-272274513E2F}"/>
              </a:ext>
            </a:extLst>
          </p:cNvPr>
          <p:cNvSpPr txBox="1">
            <a:spLocks noChangeArrowheads="1"/>
          </p:cNvSpPr>
          <p:nvPr/>
        </p:nvSpPr>
        <p:spPr bwMode="auto">
          <a:xfrm>
            <a:off x="3149337" y="3610045"/>
            <a:ext cx="1538908" cy="2762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entury Gothic" panose="020B0502020202020204" pitchFamily="34" charset="0"/>
              </a:rPr>
              <a:t>Product Innovation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9">
            <a:extLst>
              <a:ext uri="{FF2B5EF4-FFF2-40B4-BE49-F238E27FC236}">
                <a16:creationId xmlns:a16="http://schemas.microsoft.com/office/drawing/2014/main" id="{538AE59E-0C8F-4ADE-A9A3-AD12C59CF2A4}"/>
              </a:ext>
            </a:extLst>
          </p:cNvPr>
          <p:cNvSpPr txBox="1">
            <a:spLocks noChangeArrowheads="1"/>
          </p:cNvSpPr>
          <p:nvPr/>
        </p:nvSpPr>
        <p:spPr bwMode="auto">
          <a:xfrm>
            <a:off x="4849509" y="3607772"/>
            <a:ext cx="1486615" cy="4670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50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Manufacturing    Process Structure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0">
            <a:extLst>
              <a:ext uri="{FF2B5EF4-FFF2-40B4-BE49-F238E27FC236}">
                <a16:creationId xmlns:a16="http://schemas.microsoft.com/office/drawing/2014/main" id="{FDB73CC2-26BB-4752-A24A-797005A541C6}"/>
              </a:ext>
            </a:extLst>
          </p:cNvPr>
          <p:cNvSpPr txBox="1">
            <a:spLocks noChangeArrowheads="1"/>
          </p:cNvSpPr>
          <p:nvPr/>
        </p:nvSpPr>
        <p:spPr bwMode="auto">
          <a:xfrm>
            <a:off x="6555767" y="3610045"/>
            <a:ext cx="1486615" cy="4647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Technology          Capability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1">
            <a:extLst>
              <a:ext uri="{FF2B5EF4-FFF2-40B4-BE49-F238E27FC236}">
                <a16:creationId xmlns:a16="http://schemas.microsoft.com/office/drawing/2014/main" id="{FA723C8C-E998-470F-B666-ACCE2A44CD27}"/>
              </a:ext>
            </a:extLst>
          </p:cNvPr>
          <p:cNvSpPr txBox="1">
            <a:spLocks noChangeArrowheads="1"/>
          </p:cNvSpPr>
          <p:nvPr/>
        </p:nvSpPr>
        <p:spPr bwMode="auto">
          <a:xfrm>
            <a:off x="1445117" y="4947839"/>
            <a:ext cx="1529793" cy="2762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Strategy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2">
            <a:extLst>
              <a:ext uri="{FF2B5EF4-FFF2-40B4-BE49-F238E27FC236}">
                <a16:creationId xmlns:a16="http://schemas.microsoft.com/office/drawing/2014/main" id="{F198C502-CE9F-4EBB-AF40-B959B2E80D53}"/>
              </a:ext>
            </a:extLst>
          </p:cNvPr>
          <p:cNvSpPr txBox="1">
            <a:spLocks noChangeArrowheads="1"/>
          </p:cNvSpPr>
          <p:nvPr/>
        </p:nvSpPr>
        <p:spPr bwMode="auto">
          <a:xfrm>
            <a:off x="3164540" y="4947839"/>
            <a:ext cx="1538908" cy="2762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Product Focus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3">
            <a:extLst>
              <a:ext uri="{FF2B5EF4-FFF2-40B4-BE49-F238E27FC236}">
                <a16:creationId xmlns:a16="http://schemas.microsoft.com/office/drawing/2014/main" id="{115B3115-66E1-4FF6-BB67-9200B93D856F}"/>
              </a:ext>
            </a:extLst>
          </p:cNvPr>
          <p:cNvSpPr txBox="1">
            <a:spLocks noChangeArrowheads="1"/>
          </p:cNvSpPr>
          <p:nvPr/>
        </p:nvSpPr>
        <p:spPr bwMode="auto">
          <a:xfrm>
            <a:off x="4864711" y="4945566"/>
            <a:ext cx="1486615" cy="4670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Shop Floor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4">
            <a:extLst>
              <a:ext uri="{FF2B5EF4-FFF2-40B4-BE49-F238E27FC236}">
                <a16:creationId xmlns:a16="http://schemas.microsoft.com/office/drawing/2014/main" id="{0F940D58-48A0-43EC-B6C8-B82DD6927740}"/>
              </a:ext>
            </a:extLst>
          </p:cNvPr>
          <p:cNvSpPr txBox="1">
            <a:spLocks noChangeArrowheads="1"/>
          </p:cNvSpPr>
          <p:nvPr/>
        </p:nvSpPr>
        <p:spPr bwMode="auto">
          <a:xfrm>
            <a:off x="6570969" y="4947839"/>
            <a:ext cx="1486615" cy="5683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entury Gothic" panose="020B0502020202020204" pitchFamily="34" charset="0"/>
              </a:rPr>
              <a:t>Employee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entury Gothic" panose="020B0502020202020204" pitchFamily="34" charset="0"/>
              </a:rPr>
              <a:t>Qualifications (Skills)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CE2E02C8-17A1-4670-8FEE-B551FCB1F543}"/>
              </a:ext>
            </a:extLst>
          </p:cNvPr>
          <p:cNvSpPr>
            <a:spLocks noChangeArrowheads="1"/>
          </p:cNvSpPr>
          <p:nvPr/>
        </p:nvSpPr>
        <p:spPr bwMode="auto">
          <a:xfrm>
            <a:off x="1457921" y="5548235"/>
            <a:ext cx="1475881" cy="217643"/>
          </a:xfrm>
          <a:prstGeom prst="rect">
            <a:avLst/>
          </a:prstGeom>
          <a:solidFill>
            <a:srgbClr val="375077"/>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ZA"/>
          </a:p>
        </p:txBody>
      </p:sp>
      <p:sp>
        <p:nvSpPr>
          <p:cNvPr id="22" name="Text Box 16">
            <a:extLst>
              <a:ext uri="{FF2B5EF4-FFF2-40B4-BE49-F238E27FC236}">
                <a16:creationId xmlns:a16="http://schemas.microsoft.com/office/drawing/2014/main" id="{411DEF12-441C-42EF-8002-347A434B7266}"/>
              </a:ext>
            </a:extLst>
          </p:cNvPr>
          <p:cNvSpPr txBox="1">
            <a:spLocks noChangeArrowheads="1"/>
          </p:cNvSpPr>
          <p:nvPr/>
        </p:nvSpPr>
        <p:spPr bwMode="auto">
          <a:xfrm>
            <a:off x="1498871" y="5534585"/>
            <a:ext cx="1399649" cy="2442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FFFFFF"/>
                </a:solidFill>
                <a:effectLst/>
                <a:latin typeface="Century Gothic" panose="020B0502020202020204" pitchFamily="34" charset="0"/>
              </a:rPr>
              <a:t>MARKET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id="{79E8D986-3152-4AEB-BB58-B632C7895317}"/>
              </a:ext>
            </a:extLst>
          </p:cNvPr>
          <p:cNvSpPr>
            <a:spLocks noChangeArrowheads="1"/>
          </p:cNvSpPr>
          <p:nvPr/>
        </p:nvSpPr>
        <p:spPr bwMode="auto">
          <a:xfrm>
            <a:off x="3171450" y="5548235"/>
            <a:ext cx="1475881" cy="217643"/>
          </a:xfrm>
          <a:prstGeom prst="rect">
            <a:avLst/>
          </a:prstGeom>
          <a:solidFill>
            <a:srgbClr val="375077"/>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ZA"/>
          </a:p>
        </p:txBody>
      </p:sp>
      <p:sp>
        <p:nvSpPr>
          <p:cNvPr id="24" name="Text Box 18">
            <a:extLst>
              <a:ext uri="{FF2B5EF4-FFF2-40B4-BE49-F238E27FC236}">
                <a16:creationId xmlns:a16="http://schemas.microsoft.com/office/drawing/2014/main" id="{330E4D0A-8894-49F8-98A9-1E39441CEAE8}"/>
              </a:ext>
            </a:extLst>
          </p:cNvPr>
          <p:cNvSpPr txBox="1">
            <a:spLocks noChangeArrowheads="1"/>
          </p:cNvSpPr>
          <p:nvPr/>
        </p:nvSpPr>
        <p:spPr bwMode="auto">
          <a:xfrm>
            <a:off x="3212400" y="5534585"/>
            <a:ext cx="1399649" cy="2442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FFFFFF"/>
                </a:solidFill>
                <a:effectLst/>
                <a:latin typeface="Century Gothic" panose="020B0502020202020204" pitchFamily="34" charset="0"/>
              </a:rPr>
              <a:t>PRODUCT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9">
            <a:extLst>
              <a:ext uri="{FF2B5EF4-FFF2-40B4-BE49-F238E27FC236}">
                <a16:creationId xmlns:a16="http://schemas.microsoft.com/office/drawing/2014/main" id="{0859EF1A-3F19-4459-8B3C-6FE4B4BC76DD}"/>
              </a:ext>
            </a:extLst>
          </p:cNvPr>
          <p:cNvSpPr>
            <a:spLocks noChangeArrowheads="1"/>
          </p:cNvSpPr>
          <p:nvPr/>
        </p:nvSpPr>
        <p:spPr bwMode="auto">
          <a:xfrm>
            <a:off x="4854906" y="5548235"/>
            <a:ext cx="1475881" cy="217643"/>
          </a:xfrm>
          <a:prstGeom prst="rect">
            <a:avLst/>
          </a:prstGeom>
          <a:solidFill>
            <a:srgbClr val="375077"/>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ZA"/>
          </a:p>
        </p:txBody>
      </p:sp>
      <p:sp>
        <p:nvSpPr>
          <p:cNvPr id="26" name="Text Box 20">
            <a:extLst>
              <a:ext uri="{FF2B5EF4-FFF2-40B4-BE49-F238E27FC236}">
                <a16:creationId xmlns:a16="http://schemas.microsoft.com/office/drawing/2014/main" id="{03E4C966-80F7-4ECB-86A9-F3111A80E5AF}"/>
              </a:ext>
            </a:extLst>
          </p:cNvPr>
          <p:cNvSpPr txBox="1">
            <a:spLocks noChangeArrowheads="1"/>
          </p:cNvSpPr>
          <p:nvPr/>
        </p:nvSpPr>
        <p:spPr bwMode="auto">
          <a:xfrm>
            <a:off x="4895857" y="5534585"/>
            <a:ext cx="1399649" cy="2442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FFFFFF"/>
                </a:solidFill>
                <a:effectLst/>
                <a:latin typeface="Century Gothic" panose="020B0502020202020204" pitchFamily="34" charset="0"/>
              </a:rPr>
              <a:t>PROCESS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1">
            <a:extLst>
              <a:ext uri="{FF2B5EF4-FFF2-40B4-BE49-F238E27FC236}">
                <a16:creationId xmlns:a16="http://schemas.microsoft.com/office/drawing/2014/main" id="{107A93A4-AD9F-45A0-9841-2128C57E5FAB}"/>
              </a:ext>
            </a:extLst>
          </p:cNvPr>
          <p:cNvSpPr>
            <a:spLocks noChangeArrowheads="1"/>
          </p:cNvSpPr>
          <p:nvPr/>
        </p:nvSpPr>
        <p:spPr bwMode="auto">
          <a:xfrm>
            <a:off x="6555767" y="5541077"/>
            <a:ext cx="1475881" cy="217643"/>
          </a:xfrm>
          <a:prstGeom prst="rect">
            <a:avLst/>
          </a:prstGeom>
          <a:solidFill>
            <a:srgbClr val="375077"/>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ZA"/>
          </a:p>
        </p:txBody>
      </p:sp>
      <p:sp>
        <p:nvSpPr>
          <p:cNvPr id="28" name="Text Box 22">
            <a:extLst>
              <a:ext uri="{FF2B5EF4-FFF2-40B4-BE49-F238E27FC236}">
                <a16:creationId xmlns:a16="http://schemas.microsoft.com/office/drawing/2014/main" id="{78DA313B-A7E7-4239-A3B9-BFAC9634AB4D}"/>
              </a:ext>
            </a:extLst>
          </p:cNvPr>
          <p:cNvSpPr txBox="1">
            <a:spLocks noChangeArrowheads="1"/>
          </p:cNvSpPr>
          <p:nvPr/>
        </p:nvSpPr>
        <p:spPr bwMode="auto">
          <a:xfrm>
            <a:off x="6596717" y="5527427"/>
            <a:ext cx="1399649" cy="2442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FFFFFF"/>
                </a:solidFill>
                <a:effectLst/>
                <a:latin typeface="Century Gothic" panose="020B0502020202020204" pitchFamily="34" charset="0"/>
              </a:rPr>
              <a:t>RESOURCES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167" name="Picture 23">
            <a:extLst>
              <a:ext uri="{FF2B5EF4-FFF2-40B4-BE49-F238E27FC236}">
                <a16:creationId xmlns:a16="http://schemas.microsoft.com/office/drawing/2014/main" id="{75E23A78-2BD2-453C-808A-7CCE08952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835" y="1326982"/>
            <a:ext cx="843344" cy="7063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68" name="Picture 24">
            <a:extLst>
              <a:ext uri="{FF2B5EF4-FFF2-40B4-BE49-F238E27FC236}">
                <a16:creationId xmlns:a16="http://schemas.microsoft.com/office/drawing/2014/main" id="{CBF2F961-B0BF-4610-8CAC-4BD174EADA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370" y="1345820"/>
            <a:ext cx="843344" cy="6875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69" name="Picture 25">
            <a:extLst>
              <a:ext uri="{FF2B5EF4-FFF2-40B4-BE49-F238E27FC236}">
                <a16:creationId xmlns:a16="http://schemas.microsoft.com/office/drawing/2014/main" id="{1C22D4B3-4071-4634-8405-44B2E8A253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5674" y="1345820"/>
            <a:ext cx="804119" cy="7063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70" name="Picture 26">
            <a:extLst>
              <a:ext uri="{FF2B5EF4-FFF2-40B4-BE49-F238E27FC236}">
                <a16:creationId xmlns:a16="http://schemas.microsoft.com/office/drawing/2014/main" id="{A9A50CF2-194A-4867-9E0B-C77555C182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8978" y="1326982"/>
            <a:ext cx="804119" cy="7063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71" name="Picture 27">
            <a:extLst>
              <a:ext uri="{FF2B5EF4-FFF2-40B4-BE49-F238E27FC236}">
                <a16:creationId xmlns:a16="http://schemas.microsoft.com/office/drawing/2014/main" id="{07FF22BF-B1DC-4EB6-B3E8-25087917A9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7699" y="2862173"/>
            <a:ext cx="813925" cy="6969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72" name="Picture 28">
            <a:extLst>
              <a:ext uri="{FF2B5EF4-FFF2-40B4-BE49-F238E27FC236}">
                <a16:creationId xmlns:a16="http://schemas.microsoft.com/office/drawing/2014/main" id="{B09D03B9-E332-4777-97EF-9EA132975F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6885" y="2852754"/>
            <a:ext cx="794313" cy="7063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73" name="Picture 29">
            <a:extLst>
              <a:ext uri="{FF2B5EF4-FFF2-40B4-BE49-F238E27FC236}">
                <a16:creationId xmlns:a16="http://schemas.microsoft.com/office/drawing/2014/main" id="{25A9861C-21D6-43C1-AE6D-AB94E82FAE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6061" y="2852754"/>
            <a:ext cx="823732" cy="7063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74" name="Picture 30">
            <a:extLst>
              <a:ext uri="{FF2B5EF4-FFF2-40B4-BE49-F238E27FC236}">
                <a16:creationId xmlns:a16="http://schemas.microsoft.com/office/drawing/2014/main" id="{158AD850-D219-4EA2-B0A7-F7A08EBDEC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8978" y="2862173"/>
            <a:ext cx="804119" cy="7158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75" name="Picture 31">
            <a:extLst>
              <a:ext uri="{FF2B5EF4-FFF2-40B4-BE49-F238E27FC236}">
                <a16:creationId xmlns:a16="http://schemas.microsoft.com/office/drawing/2014/main" id="{3FD1800C-F475-4398-A239-9C682F7230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7116" y="4179133"/>
            <a:ext cx="794313" cy="7158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76" name="Picture 32">
            <a:extLst>
              <a:ext uri="{FF2B5EF4-FFF2-40B4-BE49-F238E27FC236}">
                <a16:creationId xmlns:a16="http://schemas.microsoft.com/office/drawing/2014/main" id="{3FC4BB24-E010-4EAC-B580-83B2D67DFF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4414" y="4197971"/>
            <a:ext cx="813925" cy="6969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77" name="Picture 33">
            <a:extLst>
              <a:ext uri="{FF2B5EF4-FFF2-40B4-BE49-F238E27FC236}">
                <a16:creationId xmlns:a16="http://schemas.microsoft.com/office/drawing/2014/main" id="{BBF19B46-9637-4955-8BF2-5EA87FE4158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09206" y="4207389"/>
            <a:ext cx="813925" cy="6875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78" name="Picture 34">
            <a:extLst>
              <a:ext uri="{FF2B5EF4-FFF2-40B4-BE49-F238E27FC236}">
                <a16:creationId xmlns:a16="http://schemas.microsoft.com/office/drawing/2014/main" id="{BCD1A710-4C2E-459A-8632-9EEE30648A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05254" y="4197971"/>
            <a:ext cx="794313" cy="6969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 name="Picture 39">
            <a:extLst>
              <a:ext uri="{FF2B5EF4-FFF2-40B4-BE49-F238E27FC236}">
                <a16:creationId xmlns:a16="http://schemas.microsoft.com/office/drawing/2014/main" id="{5CA2C2B6-F632-4AC8-A3C5-2835ED46AB1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0938" y="6046790"/>
            <a:ext cx="1856232" cy="417384"/>
          </a:xfrm>
          <a:prstGeom prst="rect">
            <a:avLst/>
          </a:prstGeom>
          <a:noFill/>
          <a:ln>
            <a:noFill/>
          </a:ln>
        </p:spPr>
      </p:pic>
    </p:spTree>
    <p:extLst>
      <p:ext uri="{BB962C8B-B14F-4D97-AF65-F5344CB8AC3E}">
        <p14:creationId xmlns:p14="http://schemas.microsoft.com/office/powerpoint/2010/main" val="285060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0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46">
            <a:extLst>
              <a:ext uri="{FF2B5EF4-FFF2-40B4-BE49-F238E27FC236}">
                <a16:creationId xmlns:a16="http://schemas.microsoft.com/office/drawing/2014/main" id="{1CA1C51F-7A12-4C18-A7F2-C8EFFA27CF75}"/>
              </a:ext>
            </a:extLst>
          </p:cNvPr>
          <p:cNvSpPr/>
          <p:nvPr/>
        </p:nvSpPr>
        <p:spPr>
          <a:xfrm>
            <a:off x="7035359" y="920694"/>
            <a:ext cx="2736304" cy="5040559"/>
          </a:xfrm>
          <a:prstGeom prst="roundRect">
            <a:avLst/>
          </a:prstGeom>
          <a:gradFill flip="none" rotWithShape="1">
            <a:gsLst>
              <a:gs pos="0">
                <a:sysClr val="window" lastClr="FFFFFF"/>
              </a:gs>
              <a:gs pos="80000">
                <a:sysClr val="window" lastClr="FFFFFF">
                  <a:lumMod val="85000"/>
                </a:sysClr>
              </a:gs>
              <a:gs pos="100000">
                <a:sysClr val="window" lastClr="FFFFFF">
                  <a:lumMod val="65000"/>
                </a:sys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black"/>
              </a:solidFill>
              <a:effectLst/>
              <a:uLnTx/>
              <a:uFillTx/>
              <a:latin typeface="Calibri"/>
              <a:ea typeface="+mn-ea"/>
              <a:cs typeface="+mn-cs"/>
            </a:endParaRPr>
          </a:p>
        </p:txBody>
      </p:sp>
      <p:sp>
        <p:nvSpPr>
          <p:cNvPr id="11" name="Rounded Rectangle 46">
            <a:extLst>
              <a:ext uri="{FF2B5EF4-FFF2-40B4-BE49-F238E27FC236}">
                <a16:creationId xmlns:a16="http://schemas.microsoft.com/office/drawing/2014/main" id="{B8A111DF-5E83-4759-8BAD-3D74A923005A}"/>
              </a:ext>
            </a:extLst>
          </p:cNvPr>
          <p:cNvSpPr/>
          <p:nvPr/>
        </p:nvSpPr>
        <p:spPr>
          <a:xfrm>
            <a:off x="4112553" y="920694"/>
            <a:ext cx="2736304" cy="5040559"/>
          </a:xfrm>
          <a:prstGeom prst="roundRect">
            <a:avLst/>
          </a:prstGeom>
          <a:gradFill flip="none" rotWithShape="1">
            <a:gsLst>
              <a:gs pos="0">
                <a:sysClr val="window" lastClr="FFFFFF"/>
              </a:gs>
              <a:gs pos="80000">
                <a:sysClr val="window" lastClr="FFFFFF">
                  <a:lumMod val="85000"/>
                </a:sysClr>
              </a:gs>
              <a:gs pos="100000">
                <a:sysClr val="window" lastClr="FFFFFF">
                  <a:lumMod val="65000"/>
                </a:sys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Rounded Rectangle 46">
            <a:extLst>
              <a:ext uri="{FF2B5EF4-FFF2-40B4-BE49-F238E27FC236}">
                <a16:creationId xmlns:a16="http://schemas.microsoft.com/office/drawing/2014/main" id="{DCE3C7C7-CE71-43CD-B368-7B7E1C9714A0}"/>
              </a:ext>
            </a:extLst>
          </p:cNvPr>
          <p:cNvSpPr/>
          <p:nvPr/>
        </p:nvSpPr>
        <p:spPr>
          <a:xfrm>
            <a:off x="1095140" y="920694"/>
            <a:ext cx="2736304" cy="5040559"/>
          </a:xfrm>
          <a:prstGeom prst="roundRect">
            <a:avLst/>
          </a:prstGeom>
          <a:gradFill flip="none" rotWithShape="1">
            <a:gsLst>
              <a:gs pos="0">
                <a:sysClr val="window" lastClr="FFFFFF"/>
              </a:gs>
              <a:gs pos="80000">
                <a:sysClr val="window" lastClr="FFFFFF">
                  <a:lumMod val="85000"/>
                </a:sysClr>
              </a:gs>
              <a:gs pos="100000">
                <a:sysClr val="window" lastClr="FFFFFF">
                  <a:lumMod val="65000"/>
                </a:sys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FC3524F3-B79F-4FDE-B2A6-23BD613E881D}"/>
              </a:ext>
            </a:extLst>
          </p:cNvPr>
          <p:cNvSpPr txBox="1"/>
          <p:nvPr/>
        </p:nvSpPr>
        <p:spPr>
          <a:xfrm>
            <a:off x="1294981" y="979552"/>
            <a:ext cx="2336629" cy="33855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600" b="1" i="0" u="sng" strike="noStrike" kern="0" cap="none" spc="0" normalizeH="0" baseline="0" noProof="0" dirty="0">
                <a:ln>
                  <a:noFill/>
                </a:ln>
                <a:solidFill>
                  <a:prstClr val="black"/>
                </a:solidFill>
                <a:effectLst/>
                <a:uLnTx/>
                <a:uFillTx/>
              </a:rPr>
              <a:t>1. Company profiling</a:t>
            </a:r>
          </a:p>
        </p:txBody>
      </p:sp>
      <p:sp>
        <p:nvSpPr>
          <p:cNvPr id="15" name="TextBox 14">
            <a:extLst>
              <a:ext uri="{FF2B5EF4-FFF2-40B4-BE49-F238E27FC236}">
                <a16:creationId xmlns:a16="http://schemas.microsoft.com/office/drawing/2014/main" id="{35C6C32D-EF95-4CD0-9B6C-F7725BCB7FE7}"/>
              </a:ext>
            </a:extLst>
          </p:cNvPr>
          <p:cNvSpPr txBox="1"/>
          <p:nvPr/>
        </p:nvSpPr>
        <p:spPr>
          <a:xfrm>
            <a:off x="7577235" y="979552"/>
            <a:ext cx="1796568" cy="33855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600" b="1" i="0" u="sng" strike="noStrike" kern="0" cap="none" spc="0" normalizeH="0" baseline="0" noProof="0" dirty="0">
                <a:ln>
                  <a:noFill/>
                </a:ln>
                <a:solidFill>
                  <a:prstClr val="black"/>
                </a:solidFill>
                <a:effectLst/>
                <a:uLnTx/>
                <a:uFillTx/>
              </a:rPr>
              <a:t>3. Derive measures</a:t>
            </a:r>
          </a:p>
        </p:txBody>
      </p:sp>
      <p:sp>
        <p:nvSpPr>
          <p:cNvPr id="16" name="TextBox 15">
            <a:extLst>
              <a:ext uri="{FF2B5EF4-FFF2-40B4-BE49-F238E27FC236}">
                <a16:creationId xmlns:a16="http://schemas.microsoft.com/office/drawing/2014/main" id="{21CC027B-453A-4B93-B270-6A8A9170F5D4}"/>
              </a:ext>
            </a:extLst>
          </p:cNvPr>
          <p:cNvSpPr txBox="1"/>
          <p:nvPr/>
        </p:nvSpPr>
        <p:spPr>
          <a:xfrm>
            <a:off x="4446609" y="979552"/>
            <a:ext cx="2068195" cy="338554"/>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600" b="1" i="0" u="sng" strike="noStrike" kern="0" cap="none" spc="0" normalizeH="0" baseline="0" noProof="0" dirty="0">
                <a:ln>
                  <a:noFill/>
                </a:ln>
                <a:solidFill>
                  <a:prstClr val="black"/>
                </a:solidFill>
                <a:effectLst/>
                <a:uLnTx/>
                <a:uFillTx/>
              </a:rPr>
              <a:t>2. Analyse capabilities</a:t>
            </a:r>
          </a:p>
        </p:txBody>
      </p:sp>
      <p:sp>
        <p:nvSpPr>
          <p:cNvPr id="17" name="Isosceles Triangle 16">
            <a:extLst>
              <a:ext uri="{FF2B5EF4-FFF2-40B4-BE49-F238E27FC236}">
                <a16:creationId xmlns:a16="http://schemas.microsoft.com/office/drawing/2014/main" id="{E3517DD6-C5F4-4192-BC56-12EB505F974E}"/>
              </a:ext>
            </a:extLst>
          </p:cNvPr>
          <p:cNvSpPr/>
          <p:nvPr/>
        </p:nvSpPr>
        <p:spPr>
          <a:xfrm rot="10800000">
            <a:off x="1311162" y="4233066"/>
            <a:ext cx="2304256" cy="288033"/>
          </a:xfrm>
          <a:prstGeom prst="triangle">
            <a:avLst/>
          </a:prstGeom>
          <a:gradFill rotWithShape="1">
            <a:gsLst>
              <a:gs pos="0">
                <a:srgbClr val="BFBFBF">
                  <a:shade val="51000"/>
                  <a:satMod val="130000"/>
                </a:srgbClr>
              </a:gs>
              <a:gs pos="80000">
                <a:srgbClr val="BFBFBF">
                  <a:shade val="93000"/>
                  <a:satMod val="130000"/>
                </a:srgbClr>
              </a:gs>
              <a:gs pos="100000">
                <a:srgbClr val="BFBFBF">
                  <a:shade val="94000"/>
                  <a:satMod val="135000"/>
                </a:srgbClr>
              </a:gs>
            </a:gsLst>
            <a:lin ang="16200000" scaled="0"/>
          </a:gradFill>
          <a:ln w="9525" cap="flat" cmpd="sng" algn="ctr">
            <a:solidFill>
              <a:srgbClr val="BFBFB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endParaRPr>
          </a:p>
        </p:txBody>
      </p:sp>
      <p:sp>
        <p:nvSpPr>
          <p:cNvPr id="18" name="Isosceles Triangle 17">
            <a:extLst>
              <a:ext uri="{FF2B5EF4-FFF2-40B4-BE49-F238E27FC236}">
                <a16:creationId xmlns:a16="http://schemas.microsoft.com/office/drawing/2014/main" id="{7C819C26-87FE-49E6-AABD-F6DC89DFC962}"/>
              </a:ext>
            </a:extLst>
          </p:cNvPr>
          <p:cNvSpPr/>
          <p:nvPr/>
        </p:nvSpPr>
        <p:spPr>
          <a:xfrm rot="10800000">
            <a:off x="4299495" y="4233065"/>
            <a:ext cx="2304256" cy="288033"/>
          </a:xfrm>
          <a:prstGeom prst="triangle">
            <a:avLst/>
          </a:prstGeom>
          <a:gradFill rotWithShape="1">
            <a:gsLst>
              <a:gs pos="0">
                <a:srgbClr val="BFBFBF">
                  <a:shade val="51000"/>
                  <a:satMod val="130000"/>
                </a:srgbClr>
              </a:gs>
              <a:gs pos="80000">
                <a:srgbClr val="BFBFBF">
                  <a:shade val="93000"/>
                  <a:satMod val="130000"/>
                </a:srgbClr>
              </a:gs>
              <a:gs pos="100000">
                <a:srgbClr val="BFBFBF">
                  <a:shade val="94000"/>
                  <a:satMod val="135000"/>
                </a:srgbClr>
              </a:gs>
            </a:gsLst>
            <a:lin ang="16200000" scaled="0"/>
          </a:gradFill>
          <a:ln w="9525" cap="flat" cmpd="sng" algn="ctr">
            <a:solidFill>
              <a:srgbClr val="BFBFB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endParaRPr>
          </a:p>
        </p:txBody>
      </p:sp>
      <p:sp>
        <p:nvSpPr>
          <p:cNvPr id="20" name="Isosceles Triangle 19">
            <a:extLst>
              <a:ext uri="{FF2B5EF4-FFF2-40B4-BE49-F238E27FC236}">
                <a16:creationId xmlns:a16="http://schemas.microsoft.com/office/drawing/2014/main" id="{80932132-5F5F-4871-AF6F-5AC5C8E5BAD4}"/>
              </a:ext>
            </a:extLst>
          </p:cNvPr>
          <p:cNvSpPr/>
          <p:nvPr/>
        </p:nvSpPr>
        <p:spPr>
          <a:xfrm rot="10800000">
            <a:off x="7323387" y="4233065"/>
            <a:ext cx="2304256" cy="288033"/>
          </a:xfrm>
          <a:prstGeom prst="triangle">
            <a:avLst/>
          </a:prstGeom>
          <a:gradFill rotWithShape="1">
            <a:gsLst>
              <a:gs pos="0">
                <a:srgbClr val="BFBFBF">
                  <a:shade val="51000"/>
                  <a:satMod val="130000"/>
                </a:srgbClr>
              </a:gs>
              <a:gs pos="80000">
                <a:srgbClr val="BFBFBF">
                  <a:shade val="93000"/>
                  <a:satMod val="130000"/>
                </a:srgbClr>
              </a:gs>
              <a:gs pos="100000">
                <a:srgbClr val="BFBFBF">
                  <a:shade val="94000"/>
                  <a:satMod val="135000"/>
                </a:srgbClr>
              </a:gs>
            </a:gsLst>
            <a:lin ang="16200000" scaled="0"/>
          </a:gradFill>
          <a:ln w="9525" cap="flat" cmpd="sng" algn="ctr">
            <a:solidFill>
              <a:srgbClr val="BFBFB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endParaRPr>
          </a:p>
        </p:txBody>
      </p:sp>
      <p:sp>
        <p:nvSpPr>
          <p:cNvPr id="21" name="Rectangle 20">
            <a:extLst>
              <a:ext uri="{FF2B5EF4-FFF2-40B4-BE49-F238E27FC236}">
                <a16:creationId xmlns:a16="http://schemas.microsoft.com/office/drawing/2014/main" id="{F11E66C1-A435-4312-9BDC-C556A874FED1}"/>
              </a:ext>
            </a:extLst>
          </p:cNvPr>
          <p:cNvSpPr/>
          <p:nvPr/>
        </p:nvSpPr>
        <p:spPr>
          <a:xfrm>
            <a:off x="1303306" y="4691400"/>
            <a:ext cx="2304257" cy="1053832"/>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white"/>
                </a:solidFill>
                <a:effectLst/>
                <a:uLnTx/>
                <a:uFillTx/>
              </a:rPr>
              <a:t>Result</a:t>
            </a:r>
            <a:r>
              <a:rPr kumimoji="0" lang="en-ZA" sz="1400" b="0" i="0" u="none" strike="noStrike" kern="0" cap="none" spc="0" normalizeH="0" baseline="0" noProof="0" dirty="0">
                <a:ln>
                  <a:noFill/>
                </a:ln>
                <a:solidFill>
                  <a:prstClr val="white"/>
                </a:solidFill>
                <a:effectLst/>
                <a:uLnTx/>
                <a:uFillTx/>
              </a:rPr>
              <a:t>: A comprehensive overview of the companies products, processes, resources and customers.</a:t>
            </a:r>
          </a:p>
        </p:txBody>
      </p:sp>
      <p:sp>
        <p:nvSpPr>
          <p:cNvPr id="22" name="Rectangle 21">
            <a:extLst>
              <a:ext uri="{FF2B5EF4-FFF2-40B4-BE49-F238E27FC236}">
                <a16:creationId xmlns:a16="http://schemas.microsoft.com/office/drawing/2014/main" id="{AB574429-1D61-4766-AE34-360A6BE92802}"/>
              </a:ext>
            </a:extLst>
          </p:cNvPr>
          <p:cNvSpPr/>
          <p:nvPr/>
        </p:nvSpPr>
        <p:spPr>
          <a:xfrm>
            <a:off x="4328577" y="4691400"/>
            <a:ext cx="2304257" cy="105383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white"/>
                </a:solidFill>
                <a:effectLst/>
                <a:uLnTx/>
                <a:uFillTx/>
              </a:rPr>
              <a:t>Result</a:t>
            </a:r>
            <a:r>
              <a:rPr kumimoji="0" lang="en-ZA" sz="1400" b="0" i="0" u="none" strike="noStrike" kern="0" cap="none" spc="0" normalizeH="0" baseline="0" noProof="0" dirty="0">
                <a:ln>
                  <a:noFill/>
                </a:ln>
                <a:solidFill>
                  <a:prstClr val="white"/>
                </a:solidFill>
                <a:effectLst/>
                <a:uLnTx/>
                <a:uFillTx/>
              </a:rPr>
              <a:t>: A detailed  understanding of the strengths and potentials of the company.</a:t>
            </a:r>
          </a:p>
        </p:txBody>
      </p:sp>
      <p:sp>
        <p:nvSpPr>
          <p:cNvPr id="23" name="Rectangle 22">
            <a:extLst>
              <a:ext uri="{FF2B5EF4-FFF2-40B4-BE49-F238E27FC236}">
                <a16:creationId xmlns:a16="http://schemas.microsoft.com/office/drawing/2014/main" id="{4A7E374F-893A-4EB0-A9B9-AFD2AE4293C3}"/>
              </a:ext>
            </a:extLst>
          </p:cNvPr>
          <p:cNvSpPr/>
          <p:nvPr/>
        </p:nvSpPr>
        <p:spPr>
          <a:xfrm>
            <a:off x="7251383" y="4691401"/>
            <a:ext cx="2304257" cy="105383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white"/>
                </a:solidFill>
                <a:effectLst/>
                <a:uLnTx/>
                <a:uFillTx/>
              </a:rPr>
              <a:t>Result</a:t>
            </a:r>
            <a:r>
              <a:rPr kumimoji="0" lang="en-ZA" sz="1400" b="0" i="0" u="none" strike="noStrike" kern="0" cap="none" spc="0" normalizeH="0" baseline="0" noProof="0" dirty="0">
                <a:ln>
                  <a:noFill/>
                </a:ln>
                <a:solidFill>
                  <a:prstClr val="white"/>
                </a:solidFill>
                <a:effectLst/>
                <a:uLnTx/>
                <a:uFillTx/>
              </a:rPr>
              <a:t>: Documented  and mutually agreed measures for the company to execute  in the required timeframe.</a:t>
            </a:r>
          </a:p>
        </p:txBody>
      </p:sp>
      <p:sp>
        <p:nvSpPr>
          <p:cNvPr id="24" name="Rectangle 23">
            <a:extLst>
              <a:ext uri="{FF2B5EF4-FFF2-40B4-BE49-F238E27FC236}">
                <a16:creationId xmlns:a16="http://schemas.microsoft.com/office/drawing/2014/main" id="{52B10C86-4F3D-4D8E-8872-5BF7D51AED71}"/>
              </a:ext>
            </a:extLst>
          </p:cNvPr>
          <p:cNvSpPr/>
          <p:nvPr/>
        </p:nvSpPr>
        <p:spPr>
          <a:xfrm>
            <a:off x="1311167" y="1352735"/>
            <a:ext cx="2304257" cy="936104"/>
          </a:xfrm>
          <a:prstGeom prst="rect">
            <a:avLst/>
          </a:prstGeom>
          <a:solidFill>
            <a:sysClr val="window" lastClr="FFFFFF"/>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black"/>
                </a:solidFill>
                <a:effectLst/>
                <a:uLnTx/>
                <a:uFillTx/>
              </a:rPr>
              <a:t>Process</a:t>
            </a:r>
            <a:r>
              <a:rPr kumimoji="0" lang="en-ZA" sz="1400" b="0" i="0" u="none" strike="noStrike" kern="0" cap="none" spc="0" normalizeH="0" baseline="0" noProof="0" dirty="0">
                <a:ln>
                  <a:noFill/>
                </a:ln>
                <a:solidFill>
                  <a:prstClr val="black"/>
                </a:solidFill>
                <a:effectLst/>
                <a:uLnTx/>
                <a:uFillTx/>
              </a:rPr>
              <a:t>: Pre-defined analysis tools based on the macro and micro company environment will be used. </a:t>
            </a:r>
          </a:p>
        </p:txBody>
      </p:sp>
      <p:sp>
        <p:nvSpPr>
          <p:cNvPr id="25" name="Rectangle 24">
            <a:extLst>
              <a:ext uri="{FF2B5EF4-FFF2-40B4-BE49-F238E27FC236}">
                <a16:creationId xmlns:a16="http://schemas.microsoft.com/office/drawing/2014/main" id="{A635BEE0-75D9-4695-B157-C71FD7C5836F}"/>
              </a:ext>
            </a:extLst>
          </p:cNvPr>
          <p:cNvSpPr/>
          <p:nvPr/>
        </p:nvSpPr>
        <p:spPr>
          <a:xfrm>
            <a:off x="4299499" y="1352735"/>
            <a:ext cx="2304257" cy="1368152"/>
          </a:xfrm>
          <a:prstGeom prst="rect">
            <a:avLst/>
          </a:prstGeom>
          <a:solidFill>
            <a:sysClr val="window" lastClr="FFFFFF"/>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black"/>
                </a:solidFill>
                <a:effectLst/>
                <a:uLnTx/>
                <a:uFillTx/>
              </a:rPr>
              <a:t>Process</a:t>
            </a:r>
            <a:r>
              <a:rPr kumimoji="0" lang="en-ZA" sz="1400" b="0" i="0" u="none" strike="noStrike" kern="0" cap="none" spc="0" normalizeH="0" baseline="0" noProof="0" dirty="0">
                <a:ln>
                  <a:noFill/>
                </a:ln>
                <a:solidFill>
                  <a:prstClr val="black"/>
                </a:solidFill>
                <a:effectLst/>
                <a:uLnTx/>
                <a:uFillTx/>
              </a:rPr>
              <a:t>: Tools directed to the specific company structures will be  executed  with a specific aim to uncover company strengths and potentials.</a:t>
            </a:r>
          </a:p>
        </p:txBody>
      </p:sp>
      <p:sp>
        <p:nvSpPr>
          <p:cNvPr id="26" name="Rectangle 25">
            <a:extLst>
              <a:ext uri="{FF2B5EF4-FFF2-40B4-BE49-F238E27FC236}">
                <a16:creationId xmlns:a16="http://schemas.microsoft.com/office/drawing/2014/main" id="{036B3A5E-D466-4E4B-85CD-35A0643D35CA}"/>
              </a:ext>
            </a:extLst>
          </p:cNvPr>
          <p:cNvSpPr/>
          <p:nvPr/>
        </p:nvSpPr>
        <p:spPr>
          <a:xfrm>
            <a:off x="7323391" y="1352735"/>
            <a:ext cx="2304257" cy="1224136"/>
          </a:xfrm>
          <a:prstGeom prst="rect">
            <a:avLst/>
          </a:prstGeom>
          <a:solidFill>
            <a:sysClr val="window" lastClr="FFFFFF"/>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black"/>
                </a:solidFill>
                <a:effectLst/>
                <a:uLnTx/>
                <a:uFillTx/>
              </a:rPr>
              <a:t>Process</a:t>
            </a:r>
            <a:r>
              <a:rPr kumimoji="0" lang="en-ZA" sz="1400" b="0" i="0" u="none" strike="noStrike" kern="0" cap="none" spc="0" normalizeH="0" baseline="0" noProof="0" dirty="0">
                <a:ln>
                  <a:noFill/>
                </a:ln>
                <a:solidFill>
                  <a:prstClr val="black"/>
                </a:solidFill>
                <a:effectLst/>
                <a:uLnTx/>
                <a:uFillTx/>
              </a:rPr>
              <a:t>: Measures will be derived from a workshop  and detailed into short, medium and long term measures.</a:t>
            </a:r>
          </a:p>
        </p:txBody>
      </p:sp>
      <p:grpSp>
        <p:nvGrpSpPr>
          <p:cNvPr id="27" name="Group 26">
            <a:extLst>
              <a:ext uri="{FF2B5EF4-FFF2-40B4-BE49-F238E27FC236}">
                <a16:creationId xmlns:a16="http://schemas.microsoft.com/office/drawing/2014/main" id="{968C34A9-46E7-4D3A-A458-0E9C885C68A9}"/>
              </a:ext>
            </a:extLst>
          </p:cNvPr>
          <p:cNvGrpSpPr/>
          <p:nvPr/>
        </p:nvGrpSpPr>
        <p:grpSpPr>
          <a:xfrm>
            <a:off x="4571071" y="2983137"/>
            <a:ext cx="1761104" cy="1080118"/>
            <a:chOff x="3674992" y="2996952"/>
            <a:chExt cx="1761104" cy="1080118"/>
          </a:xfrm>
        </p:grpSpPr>
        <p:graphicFrame>
          <p:nvGraphicFramePr>
            <p:cNvPr id="34" name="Diagram 33">
              <a:extLst>
                <a:ext uri="{FF2B5EF4-FFF2-40B4-BE49-F238E27FC236}">
                  <a16:creationId xmlns:a16="http://schemas.microsoft.com/office/drawing/2014/main" id="{75BDBC6F-A3A5-4145-9583-378FC66FA5FB}"/>
                </a:ext>
              </a:extLst>
            </p:cNvPr>
            <p:cNvGraphicFramePr/>
            <p:nvPr/>
          </p:nvGraphicFramePr>
          <p:xfrm>
            <a:off x="3745452" y="3051266"/>
            <a:ext cx="1617088" cy="971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Rounded Rectangle 27">
              <a:extLst>
                <a:ext uri="{FF2B5EF4-FFF2-40B4-BE49-F238E27FC236}">
                  <a16:creationId xmlns:a16="http://schemas.microsoft.com/office/drawing/2014/main" id="{789BDF03-8E1A-4FE4-A039-C88B97A8AF13}"/>
                </a:ext>
              </a:extLst>
            </p:cNvPr>
            <p:cNvSpPr/>
            <p:nvPr/>
          </p:nvSpPr>
          <p:spPr>
            <a:xfrm>
              <a:off x="3674992" y="2996952"/>
              <a:ext cx="1761104" cy="1080118"/>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endParaRPr>
            </a:p>
          </p:txBody>
        </p:sp>
      </p:grpSp>
      <p:grpSp>
        <p:nvGrpSpPr>
          <p:cNvPr id="28" name="Group 27">
            <a:extLst>
              <a:ext uri="{FF2B5EF4-FFF2-40B4-BE49-F238E27FC236}">
                <a16:creationId xmlns:a16="http://schemas.microsoft.com/office/drawing/2014/main" id="{BA8079FF-63FC-4859-AE1C-8B47D21DC03F}"/>
              </a:ext>
            </a:extLst>
          </p:cNvPr>
          <p:cNvGrpSpPr/>
          <p:nvPr/>
        </p:nvGrpSpPr>
        <p:grpSpPr>
          <a:xfrm>
            <a:off x="1582738" y="2983137"/>
            <a:ext cx="1761104" cy="1080118"/>
            <a:chOff x="5694541" y="2806636"/>
            <a:chExt cx="1761104" cy="1080118"/>
          </a:xfrm>
        </p:grpSpPr>
        <p:pic>
          <p:nvPicPr>
            <p:cNvPr id="32" name="Picture 9" descr="https://encrypted-tbn2.gstatic.com/images?q=tbn:ANd9GcSl9CKo9oc--UM21O7uLiAOIZmGiW-yoXNs6xFDI1preIXdA5-4gA">
              <a:extLst>
                <a:ext uri="{FF2B5EF4-FFF2-40B4-BE49-F238E27FC236}">
                  <a16:creationId xmlns:a16="http://schemas.microsoft.com/office/drawing/2014/main" id="{718F0BCF-DA62-4398-A556-D2EE71BD1915}"/>
                </a:ext>
              </a:extLst>
            </p:cNvPr>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b="13372"/>
            <a:stretch/>
          </p:blipFill>
          <p:spPr bwMode="auto">
            <a:xfrm flipH="1">
              <a:off x="5871651" y="2820339"/>
              <a:ext cx="1406884" cy="1066415"/>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25">
              <a:extLst>
                <a:ext uri="{FF2B5EF4-FFF2-40B4-BE49-F238E27FC236}">
                  <a16:creationId xmlns:a16="http://schemas.microsoft.com/office/drawing/2014/main" id="{65D31E82-3B2C-4A78-9F58-53442CB9D1E2}"/>
                </a:ext>
              </a:extLst>
            </p:cNvPr>
            <p:cNvSpPr/>
            <p:nvPr/>
          </p:nvSpPr>
          <p:spPr>
            <a:xfrm>
              <a:off x="5694541" y="2806636"/>
              <a:ext cx="1761104" cy="1080118"/>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endParaRPr>
            </a:p>
          </p:txBody>
        </p:sp>
      </p:grpSp>
      <p:grpSp>
        <p:nvGrpSpPr>
          <p:cNvPr id="29" name="Group 28">
            <a:extLst>
              <a:ext uri="{FF2B5EF4-FFF2-40B4-BE49-F238E27FC236}">
                <a16:creationId xmlns:a16="http://schemas.microsoft.com/office/drawing/2014/main" id="{B2699545-1250-4300-8573-14B8C6E3BD37}"/>
              </a:ext>
            </a:extLst>
          </p:cNvPr>
          <p:cNvGrpSpPr/>
          <p:nvPr/>
        </p:nvGrpSpPr>
        <p:grpSpPr>
          <a:xfrm>
            <a:off x="7594963" y="2983137"/>
            <a:ext cx="1761104" cy="1080118"/>
            <a:chOff x="6471100" y="2888941"/>
            <a:chExt cx="1761104" cy="1080118"/>
          </a:xfrm>
        </p:grpSpPr>
        <p:pic>
          <p:nvPicPr>
            <p:cNvPr id="30" name="Picture 11">
              <a:extLst>
                <a:ext uri="{FF2B5EF4-FFF2-40B4-BE49-F238E27FC236}">
                  <a16:creationId xmlns:a16="http://schemas.microsoft.com/office/drawing/2014/main" id="{E42ABC86-9308-470C-B5AA-B741BE47B59A}"/>
                </a:ext>
              </a:extLst>
            </p:cNvPr>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6216" y="2924944"/>
              <a:ext cx="1672728" cy="100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ounded Rectangle 23">
              <a:extLst>
                <a:ext uri="{FF2B5EF4-FFF2-40B4-BE49-F238E27FC236}">
                  <a16:creationId xmlns:a16="http://schemas.microsoft.com/office/drawing/2014/main" id="{A6FA27BF-DA95-40E3-BB79-A71B06D60F92}"/>
                </a:ext>
              </a:extLst>
            </p:cNvPr>
            <p:cNvSpPr/>
            <p:nvPr/>
          </p:nvSpPr>
          <p:spPr>
            <a:xfrm>
              <a:off x="6471100" y="2888941"/>
              <a:ext cx="1761104" cy="1080118"/>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endParaRPr>
            </a:p>
          </p:txBody>
        </p:sp>
      </p:grpSp>
      <p:sp>
        <p:nvSpPr>
          <p:cNvPr id="36" name="Rectangle 35">
            <a:extLst>
              <a:ext uri="{FF2B5EF4-FFF2-40B4-BE49-F238E27FC236}">
                <a16:creationId xmlns:a16="http://schemas.microsoft.com/office/drawing/2014/main" id="{2AEF8BC7-6436-4426-A163-E9B69292B59D}"/>
              </a:ext>
            </a:extLst>
          </p:cNvPr>
          <p:cNvSpPr/>
          <p:nvPr/>
        </p:nvSpPr>
        <p:spPr>
          <a:xfrm>
            <a:off x="312235" y="510296"/>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itle 1">
            <a:extLst>
              <a:ext uri="{FF2B5EF4-FFF2-40B4-BE49-F238E27FC236}">
                <a16:creationId xmlns:a16="http://schemas.microsoft.com/office/drawing/2014/main" id="{D0DD3895-FD3E-4DB2-A467-9DAC0A09B7D0}"/>
              </a:ext>
            </a:extLst>
          </p:cNvPr>
          <p:cNvSpPr txBox="1">
            <a:spLocks/>
          </p:cNvSpPr>
          <p:nvPr/>
        </p:nvSpPr>
        <p:spPr bwMode="auto">
          <a:xfrm>
            <a:off x="199294" y="-78415"/>
            <a:ext cx="8739188" cy="66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sz="2800" b="1" dirty="0">
                <a:solidFill>
                  <a:srgbClr val="0070C0"/>
                </a:solidFill>
                <a:latin typeface="Century Gothic" panose="020B0502020202020204" pitchFamily="34" charset="0"/>
                <a:cs typeface="Arial" panose="020B0604020202020204" pitchFamily="34" charset="0"/>
              </a:rPr>
              <a:t>Intervention Project</a:t>
            </a:r>
            <a:endParaRPr lang="en-GB" sz="3000" b="1" dirty="0">
              <a:solidFill>
                <a:srgbClr val="0070C0"/>
              </a:solidFill>
              <a:latin typeface="Century Gothic" panose="020B0502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9ABBABF4-5FA2-4834-B706-01AC95A6622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938" y="6046790"/>
            <a:ext cx="1856232" cy="417384"/>
          </a:xfrm>
          <a:prstGeom prst="rect">
            <a:avLst/>
          </a:prstGeom>
          <a:noFill/>
          <a:ln>
            <a:noFill/>
          </a:ln>
        </p:spPr>
      </p:pic>
      <p:sp>
        <p:nvSpPr>
          <p:cNvPr id="39" name="TextBox 38">
            <a:extLst>
              <a:ext uri="{FF2B5EF4-FFF2-40B4-BE49-F238E27FC236}">
                <a16:creationId xmlns:a16="http://schemas.microsoft.com/office/drawing/2014/main" id="{A7D5047B-765D-4B9F-844B-731D85882852}"/>
              </a:ext>
            </a:extLst>
          </p:cNvPr>
          <p:cNvSpPr txBox="1"/>
          <p:nvPr/>
        </p:nvSpPr>
        <p:spPr>
          <a:xfrm>
            <a:off x="225417" y="585429"/>
            <a:ext cx="4976948" cy="369332"/>
          </a:xfrm>
          <a:prstGeom prst="rect">
            <a:avLst/>
          </a:prstGeom>
          <a:noFill/>
        </p:spPr>
        <p:txBody>
          <a:bodyPr wrap="square">
            <a:spAutoFit/>
          </a:bodyPr>
          <a:lstStyle/>
          <a:p>
            <a:r>
              <a:rPr lang="en-GB" sz="1800" b="1" i="1" dirty="0">
                <a:solidFill>
                  <a:srgbClr val="0070C0"/>
                </a:solidFill>
                <a:latin typeface="Century Gothic" panose="020B0502020202020204" pitchFamily="34" charset="0"/>
                <a:cs typeface="Arial" panose="020B0604020202020204" pitchFamily="34" charset="0"/>
              </a:rPr>
              <a:t>Implementation Process</a:t>
            </a:r>
            <a:endParaRPr lang="en-ZA" i="1" dirty="0"/>
          </a:p>
        </p:txBody>
      </p:sp>
    </p:spTree>
    <p:extLst>
      <p:ext uri="{BB962C8B-B14F-4D97-AF65-F5344CB8AC3E}">
        <p14:creationId xmlns:p14="http://schemas.microsoft.com/office/powerpoint/2010/main" val="333981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312235" y="922358"/>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0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200472"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6" name="Title 1">
            <a:extLst>
              <a:ext uri="{FF2B5EF4-FFF2-40B4-BE49-F238E27FC236}">
                <a16:creationId xmlns:a16="http://schemas.microsoft.com/office/drawing/2014/main" id="{7016DFAE-1733-43E9-96C0-CAB0F501BD16}"/>
              </a:ext>
            </a:extLst>
          </p:cNvPr>
          <p:cNvSpPr txBox="1">
            <a:spLocks/>
          </p:cNvSpPr>
          <p:nvPr/>
        </p:nvSpPr>
        <p:spPr>
          <a:xfrm>
            <a:off x="200472" y="218370"/>
            <a:ext cx="9376166" cy="5924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300"/>
              </a:spcBef>
            </a:pPr>
            <a:r>
              <a:rPr lang="en-US" sz="2600" b="1" dirty="0">
                <a:solidFill>
                  <a:schemeClr val="tx1">
                    <a:lumMod val="85000"/>
                    <a:lumOff val="15000"/>
                  </a:schemeClr>
                </a:solidFill>
                <a:latin typeface="Century Gothic" panose="020B0502020202020204" pitchFamily="34" charset="0"/>
                <a:cs typeface="Arial" panose="020B0604020202020204" pitchFamily="34" charset="0"/>
              </a:rPr>
              <a:t>Example of an Intervention Project</a:t>
            </a:r>
            <a:br>
              <a:rPr lang="en-US" sz="2200" b="1" dirty="0">
                <a:solidFill>
                  <a:schemeClr val="tx1">
                    <a:lumMod val="85000"/>
                    <a:lumOff val="15000"/>
                  </a:schemeClr>
                </a:solidFill>
                <a:latin typeface="Century Gothic" panose="020B0502020202020204" pitchFamily="34" charset="0"/>
                <a:cs typeface="Arial" panose="020B0604020202020204" pitchFamily="34" charset="0"/>
              </a:rPr>
            </a:br>
            <a:r>
              <a:rPr lang="en-US" sz="2200" b="1" dirty="0">
                <a:solidFill>
                  <a:srgbClr val="0070C0"/>
                </a:solidFill>
                <a:latin typeface="Century Gothic" panose="020B0502020202020204" pitchFamily="34" charset="0"/>
                <a:cs typeface="Arial" panose="020B0604020202020204" pitchFamily="34" charset="0"/>
              </a:rPr>
              <a:t>Identified industrialised action fields</a:t>
            </a:r>
            <a:endParaRPr lang="en-ZA" sz="2200" b="1" dirty="0">
              <a:solidFill>
                <a:srgbClr val="0070C0"/>
              </a:solidFill>
              <a:latin typeface="Century Gothic" panose="020B0502020202020204" pitchFamily="34" charset="0"/>
              <a:cs typeface="Arial" panose="020B0604020202020204" pitchFamily="34" charset="0"/>
            </a:endParaRPr>
          </a:p>
        </p:txBody>
      </p:sp>
      <p:sp>
        <p:nvSpPr>
          <p:cNvPr id="59" name="Text Box 3">
            <a:extLst>
              <a:ext uri="{FF2B5EF4-FFF2-40B4-BE49-F238E27FC236}">
                <a16:creationId xmlns:a16="http://schemas.microsoft.com/office/drawing/2014/main" id="{74FFD836-B98E-4CFC-A0C8-10506F930BCF}"/>
              </a:ext>
            </a:extLst>
          </p:cNvPr>
          <p:cNvSpPr txBox="1">
            <a:spLocks noChangeArrowheads="1"/>
          </p:cNvSpPr>
          <p:nvPr/>
        </p:nvSpPr>
        <p:spPr bwMode="auto">
          <a:xfrm>
            <a:off x="1434423" y="2096013"/>
            <a:ext cx="1419540" cy="7033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entury Gothic" panose="020B0502020202020204" pitchFamily="34" charset="0"/>
              </a:rPr>
              <a:t>Market Intelligence (Market Knowledge)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5">
            <a:extLst>
              <a:ext uri="{FF2B5EF4-FFF2-40B4-BE49-F238E27FC236}">
                <a16:creationId xmlns:a16="http://schemas.microsoft.com/office/drawing/2014/main" id="{94D959C9-55E9-4E0C-B85A-0BC3A3B2A329}"/>
              </a:ext>
            </a:extLst>
          </p:cNvPr>
          <p:cNvSpPr txBox="1">
            <a:spLocks noChangeArrowheads="1"/>
          </p:cNvSpPr>
          <p:nvPr/>
        </p:nvSpPr>
        <p:spPr bwMode="auto">
          <a:xfrm>
            <a:off x="4683237" y="2093580"/>
            <a:ext cx="1419540" cy="5477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entury Gothic" panose="020B0502020202020204" pitchFamily="34" charset="0"/>
              </a:rPr>
              <a:t>Collaboration (Clustering)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6">
            <a:extLst>
              <a:ext uri="{FF2B5EF4-FFF2-40B4-BE49-F238E27FC236}">
                <a16:creationId xmlns:a16="http://schemas.microsoft.com/office/drawing/2014/main" id="{266A044D-E5B6-4CD8-BF92-55E9FF0ED0CC}"/>
              </a:ext>
            </a:extLst>
          </p:cNvPr>
          <p:cNvSpPr txBox="1">
            <a:spLocks noChangeArrowheads="1"/>
          </p:cNvSpPr>
          <p:nvPr/>
        </p:nvSpPr>
        <p:spPr bwMode="auto">
          <a:xfrm>
            <a:off x="6312509" y="2096013"/>
            <a:ext cx="1419540" cy="7620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System Environment (Advanced Support Systems)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7">
            <a:extLst>
              <a:ext uri="{FF2B5EF4-FFF2-40B4-BE49-F238E27FC236}">
                <a16:creationId xmlns:a16="http://schemas.microsoft.com/office/drawing/2014/main" id="{307C29E1-9A0F-4027-8DE7-1A14B4DD3993}"/>
              </a:ext>
            </a:extLst>
          </p:cNvPr>
          <p:cNvSpPr txBox="1">
            <a:spLocks noChangeArrowheads="1"/>
          </p:cNvSpPr>
          <p:nvPr/>
        </p:nvSpPr>
        <p:spPr bwMode="auto">
          <a:xfrm>
            <a:off x="1417931" y="3715988"/>
            <a:ext cx="1460770" cy="295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entury Gothic" panose="020B0502020202020204" pitchFamily="34" charset="0"/>
              </a:rPr>
              <a:t>Market Appearance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Text Box 10">
            <a:extLst>
              <a:ext uri="{FF2B5EF4-FFF2-40B4-BE49-F238E27FC236}">
                <a16:creationId xmlns:a16="http://schemas.microsoft.com/office/drawing/2014/main" id="{42541A50-EEFE-40EE-8B41-501AA9D87F5E}"/>
              </a:ext>
            </a:extLst>
          </p:cNvPr>
          <p:cNvSpPr txBox="1">
            <a:spLocks noChangeArrowheads="1"/>
          </p:cNvSpPr>
          <p:nvPr/>
        </p:nvSpPr>
        <p:spPr bwMode="auto">
          <a:xfrm>
            <a:off x="6312509" y="3715988"/>
            <a:ext cx="1419540" cy="4974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entury Gothic" panose="020B0502020202020204" pitchFamily="34" charset="0"/>
              </a:rPr>
              <a:t>Technology          Capability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12">
            <a:extLst>
              <a:ext uri="{FF2B5EF4-FFF2-40B4-BE49-F238E27FC236}">
                <a16:creationId xmlns:a16="http://schemas.microsoft.com/office/drawing/2014/main" id="{98B67C63-2864-468D-8528-F733761E0806}"/>
              </a:ext>
            </a:extLst>
          </p:cNvPr>
          <p:cNvSpPr txBox="1">
            <a:spLocks noChangeArrowheads="1"/>
          </p:cNvSpPr>
          <p:nvPr/>
        </p:nvSpPr>
        <p:spPr bwMode="auto">
          <a:xfrm>
            <a:off x="3074291" y="5148082"/>
            <a:ext cx="1469474" cy="295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Product Focus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14">
            <a:extLst>
              <a:ext uri="{FF2B5EF4-FFF2-40B4-BE49-F238E27FC236}">
                <a16:creationId xmlns:a16="http://schemas.microsoft.com/office/drawing/2014/main" id="{96E956F5-D501-493A-B8D4-0ED0CBA30CC7}"/>
              </a:ext>
            </a:extLst>
          </p:cNvPr>
          <p:cNvSpPr txBox="1">
            <a:spLocks noChangeArrowheads="1"/>
          </p:cNvSpPr>
          <p:nvPr/>
        </p:nvSpPr>
        <p:spPr bwMode="auto">
          <a:xfrm>
            <a:off x="6327026" y="5148082"/>
            <a:ext cx="1419540" cy="6083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entury Gothic" panose="020B0502020202020204" pitchFamily="34" charset="0"/>
              </a:rPr>
              <a:t>Employee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entury Gothic" panose="020B0502020202020204" pitchFamily="34" charset="0"/>
              </a:rPr>
              <a:t>Qualifications (Skills)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21">
            <a:extLst>
              <a:ext uri="{FF2B5EF4-FFF2-40B4-BE49-F238E27FC236}">
                <a16:creationId xmlns:a16="http://schemas.microsoft.com/office/drawing/2014/main" id="{310121EC-E482-4050-A5F1-9E17D5D24793}"/>
              </a:ext>
            </a:extLst>
          </p:cNvPr>
          <p:cNvSpPr>
            <a:spLocks noChangeArrowheads="1"/>
          </p:cNvSpPr>
          <p:nvPr/>
        </p:nvSpPr>
        <p:spPr bwMode="auto">
          <a:xfrm>
            <a:off x="6312509" y="5783136"/>
            <a:ext cx="1409290" cy="232985"/>
          </a:xfrm>
          <a:prstGeom prst="rect">
            <a:avLst/>
          </a:prstGeom>
          <a:solidFill>
            <a:srgbClr val="375077"/>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ZA"/>
          </a:p>
        </p:txBody>
      </p:sp>
      <p:sp>
        <p:nvSpPr>
          <p:cNvPr id="78" name="Text Box 22">
            <a:extLst>
              <a:ext uri="{FF2B5EF4-FFF2-40B4-BE49-F238E27FC236}">
                <a16:creationId xmlns:a16="http://schemas.microsoft.com/office/drawing/2014/main" id="{9749DAB8-5A75-4E43-9882-DD6872E07E26}"/>
              </a:ext>
            </a:extLst>
          </p:cNvPr>
          <p:cNvSpPr txBox="1">
            <a:spLocks noChangeArrowheads="1"/>
          </p:cNvSpPr>
          <p:nvPr/>
        </p:nvSpPr>
        <p:spPr bwMode="auto">
          <a:xfrm>
            <a:off x="6351612" y="5768524"/>
            <a:ext cx="1336498" cy="2614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RESOURCES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9" name="Picture 23">
            <a:extLst>
              <a:ext uri="{FF2B5EF4-FFF2-40B4-BE49-F238E27FC236}">
                <a16:creationId xmlns:a16="http://schemas.microsoft.com/office/drawing/2014/main" id="{BCD7DC77-C384-4EA2-B14B-6C4393B36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514" y="1271996"/>
            <a:ext cx="805294" cy="7561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1" name="Picture 25">
            <a:extLst>
              <a:ext uri="{FF2B5EF4-FFF2-40B4-BE49-F238E27FC236}">
                <a16:creationId xmlns:a16="http://schemas.microsoft.com/office/drawing/2014/main" id="{657A7D7E-CA2D-49A3-B317-E15C56040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234" y="1292161"/>
            <a:ext cx="767838" cy="7561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2" name="Picture 26">
            <a:extLst>
              <a:ext uri="{FF2B5EF4-FFF2-40B4-BE49-F238E27FC236}">
                <a16:creationId xmlns:a16="http://schemas.microsoft.com/office/drawing/2014/main" id="{620CF514-7A69-426C-B34B-BE580A569C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9784" y="1271996"/>
            <a:ext cx="767838" cy="7561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3" name="Picture 27">
            <a:extLst>
              <a:ext uri="{FF2B5EF4-FFF2-40B4-BE49-F238E27FC236}">
                <a16:creationId xmlns:a16="http://schemas.microsoft.com/office/drawing/2014/main" id="{6056ED42-C3E5-4D68-9E6E-E470CC2B5E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024" y="2915401"/>
            <a:ext cx="777202" cy="746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6" name="Picture 30">
            <a:extLst>
              <a:ext uri="{FF2B5EF4-FFF2-40B4-BE49-F238E27FC236}">
                <a16:creationId xmlns:a16="http://schemas.microsoft.com/office/drawing/2014/main" id="{628ABA54-C0A3-4FD3-9BB6-6EBC831F31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9784" y="2915401"/>
            <a:ext cx="767838" cy="7662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8" name="Picture 32">
            <a:extLst>
              <a:ext uri="{FF2B5EF4-FFF2-40B4-BE49-F238E27FC236}">
                <a16:creationId xmlns:a16="http://schemas.microsoft.com/office/drawing/2014/main" id="{D6E8F4CA-035F-4194-BAF1-2C4C6281CD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928" y="4345356"/>
            <a:ext cx="777202" cy="746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0" name="Picture 34">
            <a:extLst>
              <a:ext uri="{FF2B5EF4-FFF2-40B4-BE49-F238E27FC236}">
                <a16:creationId xmlns:a16="http://schemas.microsoft.com/office/drawing/2014/main" id="{0C67DC58-63E5-4E2E-A530-AACCC0268F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6228" y="4345356"/>
            <a:ext cx="758475" cy="746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1" name="Rechteck 47">
            <a:extLst>
              <a:ext uri="{FF2B5EF4-FFF2-40B4-BE49-F238E27FC236}">
                <a16:creationId xmlns:a16="http://schemas.microsoft.com/office/drawing/2014/main" id="{00624AC7-40A4-4078-A941-5E5CD1554844}"/>
              </a:ext>
            </a:extLst>
          </p:cNvPr>
          <p:cNvSpPr/>
          <p:nvPr/>
        </p:nvSpPr>
        <p:spPr>
          <a:xfrm>
            <a:off x="1235945" y="1324126"/>
            <a:ext cx="6694889" cy="4753282"/>
          </a:xfrm>
          <a:prstGeom prst="rect">
            <a:avLst/>
          </a:prstGeom>
          <a:solidFill>
            <a:sysClr val="window" lastClr="FFFFFF">
              <a:alpha val="86000"/>
            </a:sysClr>
          </a:solidFill>
          <a:ln w="25400" cap="flat" cmpd="sng" algn="ctr">
            <a:solidFill>
              <a:sysClr val="window" lastClr="FFFFFF"/>
            </a:solidFill>
            <a:prstDash val="solid"/>
          </a:ln>
          <a:effectLst/>
        </p:spPr>
        <p:txBody>
          <a:bodyPr lIns="91418" tIns="45709" rIns="91418" bIns="45709" rtlCol="0" anchor="ctr"/>
          <a:lstStyle/>
          <a:p>
            <a:pPr algn="ctr">
              <a:defRPr/>
            </a:pPr>
            <a:endParaRPr lang="de-DE" kern="0">
              <a:solidFill>
                <a:prstClr val="white"/>
              </a:solidFill>
              <a:latin typeface="Calibri"/>
            </a:endParaRPr>
          </a:p>
        </p:txBody>
      </p:sp>
      <p:sp>
        <p:nvSpPr>
          <p:cNvPr id="65" name="Text Box 9">
            <a:extLst>
              <a:ext uri="{FF2B5EF4-FFF2-40B4-BE49-F238E27FC236}">
                <a16:creationId xmlns:a16="http://schemas.microsoft.com/office/drawing/2014/main" id="{A48132AA-E289-40A2-9112-3AD0247BB5E7}"/>
              </a:ext>
            </a:extLst>
          </p:cNvPr>
          <p:cNvSpPr txBox="1">
            <a:spLocks noChangeArrowheads="1"/>
          </p:cNvSpPr>
          <p:nvPr/>
        </p:nvSpPr>
        <p:spPr bwMode="auto">
          <a:xfrm>
            <a:off x="4683237" y="3713555"/>
            <a:ext cx="1419540" cy="4999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50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Manufacturing    Process Structure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13">
            <a:extLst>
              <a:ext uri="{FF2B5EF4-FFF2-40B4-BE49-F238E27FC236}">
                <a16:creationId xmlns:a16="http://schemas.microsoft.com/office/drawing/2014/main" id="{B1D429C1-111A-49D1-94CF-78E96642B924}"/>
              </a:ext>
            </a:extLst>
          </p:cNvPr>
          <p:cNvSpPr txBox="1">
            <a:spLocks noChangeArrowheads="1"/>
          </p:cNvSpPr>
          <p:nvPr/>
        </p:nvSpPr>
        <p:spPr bwMode="auto">
          <a:xfrm>
            <a:off x="4697753" y="5145649"/>
            <a:ext cx="1419540" cy="4999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Shop Floor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19">
            <a:extLst>
              <a:ext uri="{FF2B5EF4-FFF2-40B4-BE49-F238E27FC236}">
                <a16:creationId xmlns:a16="http://schemas.microsoft.com/office/drawing/2014/main" id="{A1B63413-3AE4-45E3-ABD8-045DB7553C4B}"/>
              </a:ext>
            </a:extLst>
          </p:cNvPr>
          <p:cNvSpPr>
            <a:spLocks noChangeArrowheads="1"/>
          </p:cNvSpPr>
          <p:nvPr/>
        </p:nvSpPr>
        <p:spPr bwMode="auto">
          <a:xfrm>
            <a:off x="4688390" y="5790798"/>
            <a:ext cx="1409290" cy="232985"/>
          </a:xfrm>
          <a:prstGeom prst="rect">
            <a:avLst/>
          </a:prstGeom>
          <a:solidFill>
            <a:srgbClr val="375077"/>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ZA"/>
          </a:p>
        </p:txBody>
      </p:sp>
      <p:sp>
        <p:nvSpPr>
          <p:cNvPr id="76" name="Text Box 20">
            <a:extLst>
              <a:ext uri="{FF2B5EF4-FFF2-40B4-BE49-F238E27FC236}">
                <a16:creationId xmlns:a16="http://schemas.microsoft.com/office/drawing/2014/main" id="{EDAB69CF-AAFC-4321-B192-3F0EEAD0E5DC}"/>
              </a:ext>
            </a:extLst>
          </p:cNvPr>
          <p:cNvSpPr txBox="1">
            <a:spLocks noChangeArrowheads="1"/>
          </p:cNvSpPr>
          <p:nvPr/>
        </p:nvSpPr>
        <p:spPr bwMode="auto">
          <a:xfrm>
            <a:off x="4727493" y="5776186"/>
            <a:ext cx="1336498" cy="2614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FFFFFF"/>
                </a:solidFill>
                <a:effectLst/>
                <a:latin typeface="Century Gothic" panose="020B0502020202020204" pitchFamily="34" charset="0"/>
              </a:rPr>
              <a:t>PROCESS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5" name="Picture 29">
            <a:extLst>
              <a:ext uri="{FF2B5EF4-FFF2-40B4-BE49-F238E27FC236}">
                <a16:creationId xmlns:a16="http://schemas.microsoft.com/office/drawing/2014/main" id="{595268FC-1A20-491C-A11F-072FB2CB8A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5506" y="2905317"/>
            <a:ext cx="786566" cy="7561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9" name="Picture 33">
            <a:extLst>
              <a:ext uri="{FF2B5EF4-FFF2-40B4-BE49-F238E27FC236}">
                <a16:creationId xmlns:a16="http://schemas.microsoft.com/office/drawing/2014/main" id="{08D64D38-4E38-4D09-804C-370B033191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6704" y="4355439"/>
            <a:ext cx="777202" cy="7360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0" name="Text Box 4">
            <a:extLst>
              <a:ext uri="{FF2B5EF4-FFF2-40B4-BE49-F238E27FC236}">
                <a16:creationId xmlns:a16="http://schemas.microsoft.com/office/drawing/2014/main" id="{A686A6B6-F7A2-4BCA-B9AD-C8B578D150C4}"/>
              </a:ext>
            </a:extLst>
          </p:cNvPr>
          <p:cNvSpPr txBox="1">
            <a:spLocks noChangeArrowheads="1"/>
          </p:cNvSpPr>
          <p:nvPr/>
        </p:nvSpPr>
        <p:spPr bwMode="auto">
          <a:xfrm>
            <a:off x="3076419" y="2096013"/>
            <a:ext cx="1419540" cy="5275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Service Integration (Product Support)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8">
            <a:extLst>
              <a:ext uri="{FF2B5EF4-FFF2-40B4-BE49-F238E27FC236}">
                <a16:creationId xmlns:a16="http://schemas.microsoft.com/office/drawing/2014/main" id="{E52B469F-63A3-430D-A230-532E64E753FF}"/>
              </a:ext>
            </a:extLst>
          </p:cNvPr>
          <p:cNvSpPr txBox="1">
            <a:spLocks noChangeArrowheads="1"/>
          </p:cNvSpPr>
          <p:nvPr/>
        </p:nvSpPr>
        <p:spPr bwMode="auto">
          <a:xfrm>
            <a:off x="3059775" y="3715988"/>
            <a:ext cx="1469474" cy="295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Product Innovation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0" name="Picture 24">
            <a:extLst>
              <a:ext uri="{FF2B5EF4-FFF2-40B4-BE49-F238E27FC236}">
                <a16:creationId xmlns:a16="http://schemas.microsoft.com/office/drawing/2014/main" id="{4D4623B1-2640-4C52-A20E-8723C47CA6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7330" y="1292161"/>
            <a:ext cx="805294" cy="7360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4" name="Picture 28">
            <a:extLst>
              <a:ext uri="{FF2B5EF4-FFF2-40B4-BE49-F238E27FC236}">
                <a16:creationId xmlns:a16="http://schemas.microsoft.com/office/drawing/2014/main" id="{81998872-F107-4254-B82A-E210B73EE6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0739" y="2905317"/>
            <a:ext cx="758475" cy="7561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3" name="Rectangle 17">
            <a:extLst>
              <a:ext uri="{FF2B5EF4-FFF2-40B4-BE49-F238E27FC236}">
                <a16:creationId xmlns:a16="http://schemas.microsoft.com/office/drawing/2014/main" id="{AB0E75B0-214B-42E7-9A36-9751F7FEE870}"/>
              </a:ext>
            </a:extLst>
          </p:cNvPr>
          <p:cNvSpPr>
            <a:spLocks noChangeArrowheads="1"/>
          </p:cNvSpPr>
          <p:nvPr/>
        </p:nvSpPr>
        <p:spPr bwMode="auto">
          <a:xfrm>
            <a:off x="3080890" y="5790798"/>
            <a:ext cx="1409290" cy="232985"/>
          </a:xfrm>
          <a:prstGeom prst="rect">
            <a:avLst/>
          </a:prstGeom>
          <a:solidFill>
            <a:srgbClr val="375077"/>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ZA"/>
          </a:p>
        </p:txBody>
      </p:sp>
      <p:sp>
        <p:nvSpPr>
          <p:cNvPr id="74" name="Text Box 18">
            <a:extLst>
              <a:ext uri="{FF2B5EF4-FFF2-40B4-BE49-F238E27FC236}">
                <a16:creationId xmlns:a16="http://schemas.microsoft.com/office/drawing/2014/main" id="{14815FE2-8E1C-454E-90CC-4D18DFCCA4C4}"/>
              </a:ext>
            </a:extLst>
          </p:cNvPr>
          <p:cNvSpPr txBox="1">
            <a:spLocks noChangeArrowheads="1"/>
          </p:cNvSpPr>
          <p:nvPr/>
        </p:nvSpPr>
        <p:spPr bwMode="auto">
          <a:xfrm>
            <a:off x="3119992" y="5776186"/>
            <a:ext cx="1336498" cy="2614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FFFFFF"/>
                </a:solidFill>
                <a:effectLst/>
                <a:latin typeface="Century Gothic" panose="020B0502020202020204" pitchFamily="34" charset="0"/>
              </a:rPr>
              <a:t>PRODUCT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11">
            <a:extLst>
              <a:ext uri="{FF2B5EF4-FFF2-40B4-BE49-F238E27FC236}">
                <a16:creationId xmlns:a16="http://schemas.microsoft.com/office/drawing/2014/main" id="{29CB29D9-D8F2-43DF-98DB-E71BD2F96564}"/>
              </a:ext>
            </a:extLst>
          </p:cNvPr>
          <p:cNvSpPr txBox="1">
            <a:spLocks noChangeArrowheads="1"/>
          </p:cNvSpPr>
          <p:nvPr/>
        </p:nvSpPr>
        <p:spPr bwMode="auto">
          <a:xfrm>
            <a:off x="1432447" y="5148082"/>
            <a:ext cx="1460770" cy="295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entury Gothic" panose="020B0502020202020204" pitchFamily="34" charset="0"/>
              </a:rPr>
              <a:t>Strategy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7" name="Picture 31">
            <a:extLst>
              <a:ext uri="{FF2B5EF4-FFF2-40B4-BE49-F238E27FC236}">
                <a16:creationId xmlns:a16="http://schemas.microsoft.com/office/drawing/2014/main" id="{B46CE96E-8848-4B00-90C1-2F9DE4183CE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8113" y="4325191"/>
            <a:ext cx="758475" cy="7662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1" name="Rectangle 15">
            <a:extLst>
              <a:ext uri="{FF2B5EF4-FFF2-40B4-BE49-F238E27FC236}">
                <a16:creationId xmlns:a16="http://schemas.microsoft.com/office/drawing/2014/main" id="{66C44288-C4B0-4007-98B7-25A95870DEDA}"/>
              </a:ext>
            </a:extLst>
          </p:cNvPr>
          <p:cNvSpPr>
            <a:spLocks noChangeArrowheads="1"/>
          </p:cNvSpPr>
          <p:nvPr/>
        </p:nvSpPr>
        <p:spPr bwMode="auto">
          <a:xfrm>
            <a:off x="1444673" y="5790798"/>
            <a:ext cx="1409290" cy="232985"/>
          </a:xfrm>
          <a:prstGeom prst="rect">
            <a:avLst/>
          </a:prstGeom>
          <a:solidFill>
            <a:srgbClr val="375077"/>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ZA"/>
          </a:p>
        </p:txBody>
      </p:sp>
      <p:sp>
        <p:nvSpPr>
          <p:cNvPr id="72" name="Text Box 16">
            <a:extLst>
              <a:ext uri="{FF2B5EF4-FFF2-40B4-BE49-F238E27FC236}">
                <a16:creationId xmlns:a16="http://schemas.microsoft.com/office/drawing/2014/main" id="{9F5C0818-852D-426F-8942-9E9FB4CF5AF4}"/>
              </a:ext>
            </a:extLst>
          </p:cNvPr>
          <p:cNvSpPr txBox="1">
            <a:spLocks noChangeArrowheads="1"/>
          </p:cNvSpPr>
          <p:nvPr/>
        </p:nvSpPr>
        <p:spPr bwMode="auto">
          <a:xfrm>
            <a:off x="1483776" y="5776186"/>
            <a:ext cx="1336498" cy="2614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FFFFFF"/>
                </a:solidFill>
                <a:effectLst/>
                <a:latin typeface="Century Gothic" panose="020B0502020202020204" pitchFamily="34" charset="0"/>
              </a:rPr>
              <a:t>MARKET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Abgerundete rechteckige Legende 50">
            <a:extLst>
              <a:ext uri="{FF2B5EF4-FFF2-40B4-BE49-F238E27FC236}">
                <a16:creationId xmlns:a16="http://schemas.microsoft.com/office/drawing/2014/main" id="{4365554F-61CE-486B-8CC5-186AB61AD615}"/>
              </a:ext>
            </a:extLst>
          </p:cNvPr>
          <p:cNvSpPr/>
          <p:nvPr/>
        </p:nvSpPr>
        <p:spPr>
          <a:xfrm>
            <a:off x="5998394" y="4249296"/>
            <a:ext cx="2530709" cy="628679"/>
          </a:xfrm>
          <a:prstGeom prst="wedgeRoundRectCallout">
            <a:avLst>
              <a:gd name="adj1" fmla="val -66503"/>
              <a:gd name="adj2" fmla="val -10874"/>
              <a:gd name="adj3" fmla="val 16667"/>
            </a:avLst>
          </a:prstGeom>
          <a:solidFill>
            <a:sysClr val="window" lastClr="FFFFFF"/>
          </a:solidFill>
          <a:ln w="12700" cap="flat" cmpd="sng" algn="ctr">
            <a:solidFill>
              <a:schemeClr val="accent5"/>
            </a:solidFill>
            <a:prstDash val="solid"/>
          </a:ln>
          <a:effectLst>
            <a:outerShdw blurRad="50800" dist="38100" dir="2700000" algn="tl" rotWithShape="0">
              <a:prstClr val="black">
                <a:alpha val="40000"/>
              </a:prstClr>
            </a:outerShdw>
          </a:effectLst>
        </p:spPr>
        <p:txBody>
          <a:bodyPr lIns="91418" tIns="45709" rIns="91418" bIns="45709" rtlCol="0" anchor="ctr"/>
          <a:lstStyle/>
          <a:p>
            <a:pPr algn="ctr">
              <a:defRPr/>
            </a:pPr>
            <a:r>
              <a:rPr lang="de-DE" sz="1400" b="1" kern="0" dirty="0">
                <a:solidFill>
                  <a:prstClr val="black"/>
                </a:solidFill>
                <a:latin typeface="Century Gothic" panose="020B0502020202020204" pitchFamily="34" charset="0"/>
                <a:cs typeface="Arial" panose="020B0604020202020204" pitchFamily="34" charset="0"/>
              </a:rPr>
              <a:t>Shop floor Management</a:t>
            </a:r>
          </a:p>
          <a:p>
            <a:pPr algn="ctr">
              <a:defRPr/>
            </a:pPr>
            <a:r>
              <a:rPr lang="de-DE" sz="1400" kern="0" dirty="0">
                <a:solidFill>
                  <a:prstClr val="black"/>
                </a:solidFill>
                <a:latin typeface="Century Gothic" panose="020B0502020202020204" pitchFamily="34" charset="0"/>
                <a:cs typeface="Arial" panose="020B0604020202020204" pitchFamily="34" charset="0"/>
              </a:rPr>
              <a:t>Cleanliness and tidiness</a:t>
            </a:r>
          </a:p>
        </p:txBody>
      </p:sp>
      <p:sp>
        <p:nvSpPr>
          <p:cNvPr id="52" name="Abgerundete rechteckige Legende 52">
            <a:extLst>
              <a:ext uri="{FF2B5EF4-FFF2-40B4-BE49-F238E27FC236}">
                <a16:creationId xmlns:a16="http://schemas.microsoft.com/office/drawing/2014/main" id="{A8E33025-A06A-45D9-BB96-F6AA84CD4E7A}"/>
              </a:ext>
            </a:extLst>
          </p:cNvPr>
          <p:cNvSpPr/>
          <p:nvPr/>
        </p:nvSpPr>
        <p:spPr>
          <a:xfrm>
            <a:off x="5324344" y="1882525"/>
            <a:ext cx="2397455" cy="931826"/>
          </a:xfrm>
          <a:prstGeom prst="wedgeRoundRectCallout">
            <a:avLst>
              <a:gd name="adj1" fmla="val -39529"/>
              <a:gd name="adj2" fmla="val 105808"/>
              <a:gd name="adj3" fmla="val 16667"/>
            </a:avLst>
          </a:prstGeom>
          <a:solidFill>
            <a:sysClr val="window" lastClr="FFFFFF"/>
          </a:solidFill>
          <a:ln w="12700" cap="flat" cmpd="sng" algn="ctr">
            <a:solidFill>
              <a:schemeClr val="accent5"/>
            </a:solidFill>
            <a:prstDash val="solid"/>
          </a:ln>
          <a:effectLst>
            <a:outerShdw blurRad="50800" dist="38100" dir="2700000" algn="tl" rotWithShape="0">
              <a:prstClr val="black">
                <a:alpha val="40000"/>
              </a:prstClr>
            </a:outerShdw>
          </a:effectLst>
        </p:spPr>
        <p:txBody>
          <a:bodyPr lIns="0" tIns="45709" rIns="0" bIns="45709" rtlCol="0" anchor="ctr"/>
          <a:lstStyle/>
          <a:p>
            <a:pPr algn="ctr">
              <a:defRPr/>
            </a:pPr>
            <a:r>
              <a:rPr lang="de-DE" sz="1400" b="1" kern="0" dirty="0" err="1">
                <a:solidFill>
                  <a:prstClr val="black"/>
                </a:solidFill>
                <a:latin typeface="Century Gothic" panose="020B0502020202020204" pitchFamily="34" charset="0"/>
                <a:cs typeface="Arial" panose="020B0604020202020204" pitchFamily="34" charset="0"/>
              </a:rPr>
              <a:t>Efficient</a:t>
            </a:r>
            <a:r>
              <a:rPr lang="de-DE" sz="1400" b="1" kern="0" dirty="0">
                <a:solidFill>
                  <a:prstClr val="black"/>
                </a:solidFill>
                <a:latin typeface="Century Gothic" panose="020B0502020202020204" pitchFamily="34" charset="0"/>
                <a:cs typeface="Arial" panose="020B0604020202020204" pitchFamily="34" charset="0"/>
              </a:rPr>
              <a:t> Order Processing</a:t>
            </a:r>
          </a:p>
          <a:p>
            <a:pPr algn="ctr">
              <a:defRPr/>
            </a:pPr>
            <a:r>
              <a:rPr lang="de-DE" sz="1400" kern="0" dirty="0">
                <a:solidFill>
                  <a:prstClr val="black"/>
                </a:solidFill>
                <a:latin typeface="Century Gothic" panose="020B0502020202020204" pitchFamily="34" charset="0"/>
                <a:cs typeface="Arial" panose="020B0604020202020204" pitchFamily="34" charset="0"/>
              </a:rPr>
              <a:t>through </a:t>
            </a:r>
          </a:p>
          <a:p>
            <a:pPr algn="ctr">
              <a:defRPr/>
            </a:pPr>
            <a:r>
              <a:rPr lang="de-DE" sz="1400" kern="0" dirty="0">
                <a:solidFill>
                  <a:prstClr val="black"/>
                </a:solidFill>
                <a:latin typeface="Century Gothic" panose="020B0502020202020204" pitchFamily="34" charset="0"/>
                <a:cs typeface="Arial" panose="020B0604020202020204" pitchFamily="34" charset="0"/>
              </a:rPr>
              <a:t>permanent process optimisation</a:t>
            </a:r>
          </a:p>
        </p:txBody>
      </p:sp>
      <p:sp>
        <p:nvSpPr>
          <p:cNvPr id="42" name="Abgerundete rechteckige Legende 48">
            <a:extLst>
              <a:ext uri="{FF2B5EF4-FFF2-40B4-BE49-F238E27FC236}">
                <a16:creationId xmlns:a16="http://schemas.microsoft.com/office/drawing/2014/main" id="{35F9DD7C-9EBA-48C8-AF2F-438F00A8A479}"/>
              </a:ext>
            </a:extLst>
          </p:cNvPr>
          <p:cNvSpPr/>
          <p:nvPr/>
        </p:nvSpPr>
        <p:spPr>
          <a:xfrm flipH="1">
            <a:off x="2666691" y="4156925"/>
            <a:ext cx="2084616" cy="1262259"/>
          </a:xfrm>
          <a:prstGeom prst="wedgeRoundRectCallout">
            <a:avLst>
              <a:gd name="adj1" fmla="val 65545"/>
              <a:gd name="adj2" fmla="val 15154"/>
              <a:gd name="adj3" fmla="val 16667"/>
            </a:avLst>
          </a:prstGeom>
          <a:solidFill>
            <a:sysClr val="window" lastClr="FFFFFF"/>
          </a:solidFill>
          <a:ln w="12700" cap="flat" cmpd="sng" algn="ctr">
            <a:solidFill>
              <a:schemeClr val="accent5"/>
            </a:solidFill>
            <a:prstDash val="solid"/>
          </a:ln>
          <a:effectLst>
            <a:outerShdw blurRad="50800" dist="38100" dir="2700000" algn="tl" rotWithShape="0">
              <a:prstClr val="black">
                <a:alpha val="40000"/>
              </a:prstClr>
            </a:outerShdw>
          </a:effectLst>
        </p:spPr>
        <p:txBody>
          <a:bodyPr lIns="0" tIns="45709" rIns="0" bIns="45709" rtlCol="0" anchor="ctr"/>
          <a:lstStyle/>
          <a:p>
            <a:pPr algn="ctr">
              <a:defRPr/>
            </a:pPr>
            <a:r>
              <a:rPr lang="en-US" sz="1400" b="1" kern="0" dirty="0">
                <a:solidFill>
                  <a:prstClr val="black"/>
                </a:solidFill>
                <a:latin typeface="Century Gothic" panose="020B0502020202020204" pitchFamily="34" charset="0"/>
                <a:cs typeface="Arial" panose="020B0604020202020204" pitchFamily="34" charset="0"/>
              </a:rPr>
              <a:t>Strategic Focusing </a:t>
            </a:r>
          </a:p>
          <a:p>
            <a:pPr algn="ctr">
              <a:defRPr/>
            </a:pPr>
            <a:r>
              <a:rPr lang="en-US" sz="1400" kern="0" dirty="0">
                <a:solidFill>
                  <a:prstClr val="black"/>
                </a:solidFill>
                <a:latin typeface="Century Gothic" panose="020B0502020202020204" pitchFamily="34" charset="0"/>
                <a:cs typeface="Arial" panose="020B0604020202020204" pitchFamily="34" charset="0"/>
              </a:rPr>
              <a:t>through Advancing Core Competencies and Systematic Outsourcing</a:t>
            </a:r>
          </a:p>
        </p:txBody>
      </p:sp>
      <p:sp>
        <p:nvSpPr>
          <p:cNvPr id="53" name="Abgerundete rechteckige Legende 54">
            <a:extLst>
              <a:ext uri="{FF2B5EF4-FFF2-40B4-BE49-F238E27FC236}">
                <a16:creationId xmlns:a16="http://schemas.microsoft.com/office/drawing/2014/main" id="{D0A7CBA2-6B7B-46EC-8B9D-CB9A0B366920}"/>
              </a:ext>
            </a:extLst>
          </p:cNvPr>
          <p:cNvSpPr/>
          <p:nvPr/>
        </p:nvSpPr>
        <p:spPr>
          <a:xfrm flipH="1">
            <a:off x="1477968" y="2554975"/>
            <a:ext cx="1700566" cy="1150888"/>
          </a:xfrm>
          <a:prstGeom prst="wedgeRoundRectCallout">
            <a:avLst>
              <a:gd name="adj1" fmla="val -71923"/>
              <a:gd name="adj2" fmla="val 18828"/>
              <a:gd name="adj3" fmla="val 16667"/>
            </a:avLst>
          </a:prstGeom>
          <a:solidFill>
            <a:sysClr val="window" lastClr="FFFFFF"/>
          </a:solidFill>
          <a:ln w="12700" cap="flat" cmpd="sng" algn="ctr">
            <a:solidFill>
              <a:schemeClr val="accent5"/>
            </a:solidFill>
            <a:prstDash val="solid"/>
          </a:ln>
          <a:effectLst>
            <a:outerShdw blurRad="50800" dist="38100" dir="2700000" algn="tl" rotWithShape="0">
              <a:prstClr val="black">
                <a:alpha val="40000"/>
              </a:prstClr>
            </a:outerShdw>
          </a:effectLst>
        </p:spPr>
        <p:txBody>
          <a:bodyPr lIns="91418" tIns="45709" rIns="91418" bIns="45709" rtlCol="0" anchor="ctr"/>
          <a:lstStyle/>
          <a:p>
            <a:pPr algn="ctr">
              <a:defRPr/>
            </a:pPr>
            <a:r>
              <a:rPr lang="de-DE" sz="1400" b="1" kern="0" dirty="0">
                <a:solidFill>
                  <a:prstClr val="black"/>
                </a:solidFill>
                <a:latin typeface="Century Gothic" panose="020B0502020202020204" pitchFamily="34" charset="0"/>
                <a:cs typeface="Arial" panose="020B0604020202020204" pitchFamily="34" charset="0"/>
              </a:rPr>
              <a:t>Standardisation of Tools</a:t>
            </a:r>
          </a:p>
          <a:p>
            <a:pPr algn="ctr">
              <a:defRPr/>
            </a:pPr>
            <a:r>
              <a:rPr lang="de-DE" sz="1400" kern="0" dirty="0">
                <a:solidFill>
                  <a:prstClr val="black"/>
                </a:solidFill>
                <a:latin typeface="Century Gothic" panose="020B0502020202020204" pitchFamily="34" charset="0"/>
                <a:cs typeface="Arial" panose="020B0604020202020204" pitchFamily="34" charset="0"/>
              </a:rPr>
              <a:t>through specific design standards</a:t>
            </a:r>
          </a:p>
        </p:txBody>
      </p:sp>
      <p:sp>
        <p:nvSpPr>
          <p:cNvPr id="51" name="Abgerundete rechteckige Legende 51">
            <a:extLst>
              <a:ext uri="{FF2B5EF4-FFF2-40B4-BE49-F238E27FC236}">
                <a16:creationId xmlns:a16="http://schemas.microsoft.com/office/drawing/2014/main" id="{DC6914F9-3B6D-48BA-A760-BA29E0085692}"/>
              </a:ext>
            </a:extLst>
          </p:cNvPr>
          <p:cNvSpPr/>
          <p:nvPr/>
        </p:nvSpPr>
        <p:spPr>
          <a:xfrm flipH="1">
            <a:off x="1235945" y="1228826"/>
            <a:ext cx="1812229" cy="842575"/>
          </a:xfrm>
          <a:prstGeom prst="wedgeRoundRectCallout">
            <a:avLst>
              <a:gd name="adj1" fmla="val -76397"/>
              <a:gd name="adj2" fmla="val 11539"/>
              <a:gd name="adj3" fmla="val 16667"/>
            </a:avLst>
          </a:prstGeom>
          <a:solidFill>
            <a:sysClr val="window" lastClr="FFFFFF"/>
          </a:solidFill>
          <a:ln w="12700" cap="flat" cmpd="sng" algn="ctr">
            <a:solidFill>
              <a:schemeClr val="accent5"/>
            </a:solidFill>
            <a:prstDash val="solid"/>
          </a:ln>
          <a:effectLst>
            <a:outerShdw blurRad="50800" dist="38100" dir="2700000" algn="tl" rotWithShape="0">
              <a:prstClr val="black">
                <a:alpha val="40000"/>
              </a:prstClr>
            </a:outerShdw>
          </a:effectLst>
        </p:spPr>
        <p:txBody>
          <a:bodyPr lIns="0" tIns="45709" rIns="0" bIns="45709" rtlCol="0" anchor="ctr"/>
          <a:lstStyle/>
          <a:p>
            <a:pPr algn="ctr">
              <a:defRPr/>
            </a:pPr>
            <a:r>
              <a:rPr lang="en-US" sz="1400" b="1" kern="0" dirty="0">
                <a:solidFill>
                  <a:prstClr val="black"/>
                </a:solidFill>
                <a:latin typeface="Century Gothic" panose="020B0502020202020204" pitchFamily="34" charset="0"/>
                <a:cs typeface="Arial" panose="020B0604020202020204" pitchFamily="34" charset="0"/>
              </a:rPr>
              <a:t>Networking with Customer </a:t>
            </a:r>
            <a:r>
              <a:rPr lang="en-US" sz="1400" kern="0" dirty="0">
                <a:solidFill>
                  <a:prstClr val="black"/>
                </a:solidFill>
                <a:latin typeface="Century Gothic" panose="020B0502020202020204" pitchFamily="34" charset="0"/>
                <a:cs typeface="Arial" panose="020B0604020202020204" pitchFamily="34" charset="0"/>
              </a:rPr>
              <a:t>through </a:t>
            </a:r>
          </a:p>
          <a:p>
            <a:pPr algn="ctr">
              <a:defRPr/>
            </a:pPr>
            <a:r>
              <a:rPr lang="en-US" sz="1400" kern="0" dirty="0">
                <a:solidFill>
                  <a:prstClr val="black"/>
                </a:solidFill>
                <a:latin typeface="Century Gothic" panose="020B0502020202020204" pitchFamily="34" charset="0"/>
                <a:cs typeface="Arial" panose="020B0604020202020204" pitchFamily="34" charset="0"/>
              </a:rPr>
              <a:t>Life Cycle Support</a:t>
            </a:r>
          </a:p>
        </p:txBody>
      </p:sp>
      <p:pic>
        <p:nvPicPr>
          <p:cNvPr id="45" name="Picture 44">
            <a:extLst>
              <a:ext uri="{FF2B5EF4-FFF2-40B4-BE49-F238E27FC236}">
                <a16:creationId xmlns:a16="http://schemas.microsoft.com/office/drawing/2014/main" id="{92C682B3-DE24-4B46-9C8E-B719BC91CDC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0938" y="6046790"/>
            <a:ext cx="1856232" cy="417384"/>
          </a:xfrm>
          <a:prstGeom prst="rect">
            <a:avLst/>
          </a:prstGeom>
          <a:noFill/>
          <a:ln>
            <a:noFill/>
          </a:ln>
        </p:spPr>
      </p:pic>
    </p:spTree>
    <p:extLst>
      <p:ext uri="{BB962C8B-B14F-4D97-AF65-F5344CB8AC3E}">
        <p14:creationId xmlns:p14="http://schemas.microsoft.com/office/powerpoint/2010/main" val="2022166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47uNoNZe4EOs_x1n0hywJ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PlRnh5z90We.JvEvA70S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PlRnh5z90We.JvEvA70S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PlRnh5z90We.JvEvA70S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PlRnh5z90We.JvEvA70S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PlRnh5z90We.JvEvA70S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PlRnh5z90We.JvEvA70S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PlRnh5z90We.JvEvA70S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47uNoNZe4EOs_x1n0hywJ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upxNMhKVUiodNZm96ZXA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d7g1MaDbEuB5oTV.985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ybzICGwsk2YxuiWMvAza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PlRnh5z90We.JvEvA70SQ"/>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0622_Master RWTH Aachen Campus (4zu3)">
  <a:themeElements>
    <a:clrScheme name="RWTH AC Campus">
      <a:dk1>
        <a:srgbClr val="000000"/>
      </a:dk1>
      <a:lt1>
        <a:srgbClr val="FFFFFF"/>
      </a:lt1>
      <a:dk2>
        <a:srgbClr val="000000"/>
      </a:dk2>
      <a:lt2>
        <a:srgbClr val="FFFFFF"/>
      </a:lt2>
      <a:accent1>
        <a:srgbClr val="8EBAE5"/>
      </a:accent1>
      <a:accent2>
        <a:srgbClr val="00549F"/>
      </a:accent2>
      <a:accent3>
        <a:srgbClr val="57AB27"/>
      </a:accent3>
      <a:accent4>
        <a:srgbClr val="BDCD00"/>
      </a:accent4>
      <a:accent5>
        <a:srgbClr val="612158"/>
      </a:accent5>
      <a:accent6>
        <a:srgbClr val="F6A800"/>
      </a:accent6>
      <a:hlink>
        <a:srgbClr val="5A5A5A"/>
      </a:hlink>
      <a:folHlink>
        <a:srgbClr val="5A5A5A"/>
      </a:folHlink>
    </a:clrScheme>
    <a:fontScheme name="2_Vorlage RWTH Campu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0795" cap="flat" cmpd="sng" algn="ctr">
          <a:no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solidFill>
          <a:schemeClr val="accent2"/>
        </a:solidFill>
        <a:ln w="1079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solidFill>
          <a:schemeClr val="bg1"/>
        </a:solidFill>
      </a:spPr>
      <a:bodyPr wrap="square" rtlCol="0">
        <a:spAutoFit/>
      </a:bodyPr>
      <a:lstStyle>
        <a:defPPr marL="285750" marR="0" indent="-285750" algn="l" defTabSz="914400" rtl="0" eaLnBrk="1" fontAlgn="base" latinLnBrk="0" hangingPunct="1">
          <a:lnSpc>
            <a:spcPct val="100000"/>
          </a:lnSpc>
          <a:spcBef>
            <a:spcPts val="0"/>
          </a:spcBef>
          <a:spcAft>
            <a:spcPts val="1200"/>
          </a:spcAft>
          <a:buSzPct val="100000"/>
          <a:buFont typeface="Wingdings 2" panose="05020102010507070707" pitchFamily="18" charset="2"/>
          <a:buChar char="¡"/>
          <a:tabLst>
            <a:tab pos="266700" algn="l"/>
            <a:tab pos="631825" algn="l"/>
            <a:tab pos="981075" algn="l"/>
          </a:tabLst>
          <a:defRPr kumimoji="0" sz="1600" b="0" i="0" u="none" strike="noStrike" kern="0" cap="none" spc="0" normalizeH="0" baseline="0" noProof="0" dirty="0" err="1" smtClean="0">
            <a:ln>
              <a:noFill/>
            </a:ln>
            <a:solidFill>
              <a:srgbClr val="000000"/>
            </a:solidFill>
            <a:effectLst/>
            <a:uLnTx/>
            <a:uFillTx/>
            <a:latin typeface="Arial"/>
          </a:defRPr>
        </a:defPPr>
      </a:lstStyle>
    </a:txDef>
  </a:objectDefaults>
  <a:extraClrSchemeLst>
    <a:extraClrScheme>
      <a:clrScheme name="2_Vorlage RWTH Campus 1">
        <a:dk1>
          <a:srgbClr val="000000"/>
        </a:dk1>
        <a:lt1>
          <a:srgbClr val="FFFFFF"/>
        </a:lt1>
        <a:dk2>
          <a:srgbClr val="000000"/>
        </a:dk2>
        <a:lt2>
          <a:srgbClr val="FFFFFF"/>
        </a:lt2>
        <a:accent1>
          <a:srgbClr val="B3D3E9"/>
        </a:accent1>
        <a:accent2>
          <a:srgbClr val="006DB6"/>
        </a:accent2>
        <a:accent3>
          <a:srgbClr val="FFFFFF"/>
        </a:accent3>
        <a:accent4>
          <a:srgbClr val="000000"/>
        </a:accent4>
        <a:accent5>
          <a:srgbClr val="D6E6F2"/>
        </a:accent5>
        <a:accent6>
          <a:srgbClr val="0062A5"/>
        </a:accent6>
        <a:hlink>
          <a:srgbClr val="80B6DA"/>
        </a:hlink>
        <a:folHlink>
          <a:srgbClr val="4D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a_neu.pptx" id="{B123DEFD-55E9-4594-916C-264BB61C5CFB}" vid="{5AD5320E-E159-42A6-A730-5300C31D31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8001</TotalTime>
  <Words>1322</Words>
  <Application>Microsoft Office PowerPoint</Application>
  <PresentationFormat>A4 Paper (210x297 mm)</PresentationFormat>
  <Paragraphs>169</Paragraphs>
  <Slides>15</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5" baseType="lpstr">
      <vt:lpstr>Arial</vt:lpstr>
      <vt:lpstr>Calibri</vt:lpstr>
      <vt:lpstr>Calibri Light</vt:lpstr>
      <vt:lpstr>Century Gothic</vt:lpstr>
      <vt:lpstr>Symbol</vt:lpstr>
      <vt:lpstr>Wingdings</vt:lpstr>
      <vt:lpstr>Wingdings 2</vt:lpstr>
      <vt:lpstr>Office Theme</vt:lpstr>
      <vt:lpstr>150622_Master RWTH Aachen Campus (4zu3)</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Leandra Strydom</dc:creator>
  <cp:lastModifiedBy>Liza Du Plessis</cp:lastModifiedBy>
  <cp:revision>119</cp:revision>
  <cp:lastPrinted>2022-02-10T12:01:38Z</cp:lastPrinted>
  <dcterms:created xsi:type="dcterms:W3CDTF">2017-09-08T19:57:35Z</dcterms:created>
  <dcterms:modified xsi:type="dcterms:W3CDTF">2022-03-29T13:53:15Z</dcterms:modified>
</cp:coreProperties>
</file>