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81" r:id="rId2"/>
    <p:sldId id="416" r:id="rId3"/>
    <p:sldId id="417" r:id="rId4"/>
    <p:sldId id="418" r:id="rId5"/>
    <p:sldId id="419" r:id="rId6"/>
    <p:sldId id="420" r:id="rId7"/>
    <p:sldId id="429" r:id="rId8"/>
    <p:sldId id="428" r:id="rId9"/>
    <p:sldId id="421" r:id="rId10"/>
    <p:sldId id="3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327B8-710A-BED9-D670-268718EADADB}" name="Vincent Nel" initials="VPN" userId="Vincent N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7" d="100"/>
          <a:sy n="57" d="100"/>
        </p:scale>
        <p:origin x="268" y="5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75DFF-CBCB-4BA6-BC59-3995B821FA2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ZA"/>
        </a:p>
      </dgm:t>
    </dgm:pt>
    <dgm:pt modelId="{0822B9E7-D366-45BD-98D4-4B63211A3A8E}">
      <dgm:prSet phldrT="[Text]"/>
      <dgm:spPr/>
      <dgm:t>
        <a:bodyPr/>
        <a:lstStyle/>
        <a:p>
          <a:r>
            <a:rPr lang="en-ZA" dirty="0"/>
            <a:t>Growth</a:t>
          </a:r>
        </a:p>
      </dgm:t>
    </dgm:pt>
    <dgm:pt modelId="{F31751F3-ED84-49E4-8F0D-2385A852A2C2}" type="parTrans" cxnId="{6630CBFD-FC29-45FC-9C7B-7EC544B7554F}">
      <dgm:prSet/>
      <dgm:spPr/>
      <dgm:t>
        <a:bodyPr/>
        <a:lstStyle/>
        <a:p>
          <a:endParaRPr lang="en-ZA"/>
        </a:p>
      </dgm:t>
    </dgm:pt>
    <dgm:pt modelId="{BB474E9D-16CF-4BA5-B5DE-07ABEECEB561}" type="sibTrans" cxnId="{6630CBFD-FC29-45FC-9C7B-7EC544B7554F}">
      <dgm:prSet/>
      <dgm:spPr/>
      <dgm:t>
        <a:bodyPr/>
        <a:lstStyle/>
        <a:p>
          <a:endParaRPr lang="en-ZA"/>
        </a:p>
      </dgm:t>
    </dgm:pt>
    <dgm:pt modelId="{B277D06B-3269-4FCF-A1C7-A5E9BB5233B4}">
      <dgm:prSet phldrT="[Text]"/>
      <dgm:spPr/>
      <dgm:t>
        <a:bodyPr/>
        <a:lstStyle/>
        <a:p>
          <a:r>
            <a:rPr lang="en-ZA" dirty="0"/>
            <a:t>Development</a:t>
          </a:r>
        </a:p>
      </dgm:t>
    </dgm:pt>
    <dgm:pt modelId="{1B0FAB9B-EA3C-4053-BC24-E6C688221B39}" type="parTrans" cxnId="{EA1B03E4-8C27-463A-8755-ACF4BCB86177}">
      <dgm:prSet/>
      <dgm:spPr/>
      <dgm:t>
        <a:bodyPr/>
        <a:lstStyle/>
        <a:p>
          <a:endParaRPr lang="en-ZA"/>
        </a:p>
      </dgm:t>
    </dgm:pt>
    <dgm:pt modelId="{ED3F53ED-5F2D-48DD-8FB3-298BEEA55512}" type="sibTrans" cxnId="{EA1B03E4-8C27-463A-8755-ACF4BCB86177}">
      <dgm:prSet/>
      <dgm:spPr/>
      <dgm:t>
        <a:bodyPr/>
        <a:lstStyle/>
        <a:p>
          <a:endParaRPr lang="en-ZA"/>
        </a:p>
      </dgm:t>
    </dgm:pt>
    <dgm:pt modelId="{C1C8703B-112D-41CB-AE38-3BEAD1F8DBD7}">
      <dgm:prSet phldrT="[Text]"/>
      <dgm:spPr/>
      <dgm:t>
        <a:bodyPr/>
        <a:lstStyle/>
        <a:p>
          <a:r>
            <a:rPr lang="en-ZA" dirty="0"/>
            <a:t>Promoting</a:t>
          </a:r>
        </a:p>
      </dgm:t>
    </dgm:pt>
    <dgm:pt modelId="{8513ED4E-6FD1-408A-97D5-172C3F10FD87}" type="parTrans" cxnId="{65C01131-F598-4FC6-9EB8-2238F15A8440}">
      <dgm:prSet/>
      <dgm:spPr/>
      <dgm:t>
        <a:bodyPr/>
        <a:lstStyle/>
        <a:p>
          <a:endParaRPr lang="en-ZA"/>
        </a:p>
      </dgm:t>
    </dgm:pt>
    <dgm:pt modelId="{D704DF77-3C27-43C6-B173-8FB706A4D626}" type="sibTrans" cxnId="{65C01131-F598-4FC6-9EB8-2238F15A8440}">
      <dgm:prSet/>
      <dgm:spPr/>
      <dgm:t>
        <a:bodyPr/>
        <a:lstStyle/>
        <a:p>
          <a:endParaRPr lang="en-ZA"/>
        </a:p>
      </dgm:t>
    </dgm:pt>
    <dgm:pt modelId="{26D863C8-8110-46F1-B404-965A3705AE24}">
      <dgm:prSet phldrT="[Text]"/>
      <dgm:spPr/>
      <dgm:t>
        <a:bodyPr/>
        <a:lstStyle/>
        <a:p>
          <a:r>
            <a:rPr lang="en-ZA" dirty="0"/>
            <a:t>Protecting</a:t>
          </a:r>
        </a:p>
      </dgm:t>
    </dgm:pt>
    <dgm:pt modelId="{347E5AED-3D98-42A8-8755-85F0E7E5843A}" type="parTrans" cxnId="{2D5F5501-CEE3-4218-AE7F-D703C95CA24E}">
      <dgm:prSet/>
      <dgm:spPr/>
      <dgm:t>
        <a:bodyPr/>
        <a:lstStyle/>
        <a:p>
          <a:endParaRPr lang="en-ZA"/>
        </a:p>
      </dgm:t>
    </dgm:pt>
    <dgm:pt modelId="{3EA006F4-08FF-4F8F-86A7-0348FA6D5732}" type="sibTrans" cxnId="{2D5F5501-CEE3-4218-AE7F-D703C95CA24E}">
      <dgm:prSet/>
      <dgm:spPr/>
      <dgm:t>
        <a:bodyPr/>
        <a:lstStyle/>
        <a:p>
          <a:endParaRPr lang="en-ZA"/>
        </a:p>
      </dgm:t>
    </dgm:pt>
    <dgm:pt modelId="{E264AFC6-2EE6-4E33-8573-1734CDF92884}">
      <dgm:prSet phldrT="[Text]"/>
      <dgm:spPr/>
      <dgm:t>
        <a:bodyPr/>
        <a:lstStyle/>
        <a:p>
          <a:r>
            <a:rPr lang="en-ZA" dirty="0"/>
            <a:t>Supporting</a:t>
          </a:r>
        </a:p>
      </dgm:t>
    </dgm:pt>
    <dgm:pt modelId="{048B3469-1BFF-451E-9D35-112E9835CF51}" type="parTrans" cxnId="{EE297ACD-C329-4061-94A8-9EB3A047B9B4}">
      <dgm:prSet/>
      <dgm:spPr/>
      <dgm:t>
        <a:bodyPr/>
        <a:lstStyle/>
        <a:p>
          <a:endParaRPr lang="en-ZA"/>
        </a:p>
      </dgm:t>
    </dgm:pt>
    <dgm:pt modelId="{B470BC15-BEC6-41F2-850E-E57BE02B8A26}" type="sibTrans" cxnId="{EE297ACD-C329-4061-94A8-9EB3A047B9B4}">
      <dgm:prSet/>
      <dgm:spPr/>
      <dgm:t>
        <a:bodyPr/>
        <a:lstStyle/>
        <a:p>
          <a:endParaRPr lang="en-ZA"/>
        </a:p>
      </dgm:t>
    </dgm:pt>
    <dgm:pt modelId="{7973DD80-13DE-4D80-8F9E-17F62EF95919}" type="pres">
      <dgm:prSet presAssocID="{00375DFF-CBCB-4BA6-BC59-3995B821FA2E}" presName="cycle" presStyleCnt="0">
        <dgm:presLayoutVars>
          <dgm:dir/>
          <dgm:resizeHandles val="exact"/>
        </dgm:presLayoutVars>
      </dgm:prSet>
      <dgm:spPr/>
    </dgm:pt>
    <dgm:pt modelId="{E4D296AE-7983-4DB0-A20D-78CF333A37DE}" type="pres">
      <dgm:prSet presAssocID="{0822B9E7-D366-45BD-98D4-4B63211A3A8E}" presName="dummy" presStyleCnt="0"/>
      <dgm:spPr/>
    </dgm:pt>
    <dgm:pt modelId="{3DB6F0DB-4171-484A-816D-20B010C9DC34}" type="pres">
      <dgm:prSet presAssocID="{0822B9E7-D366-45BD-98D4-4B63211A3A8E}" presName="node" presStyleLbl="revTx" presStyleIdx="0" presStyleCnt="5">
        <dgm:presLayoutVars>
          <dgm:bulletEnabled val="1"/>
        </dgm:presLayoutVars>
      </dgm:prSet>
      <dgm:spPr/>
    </dgm:pt>
    <dgm:pt modelId="{AE30C05A-43B5-49A2-A441-808D4593CC5C}" type="pres">
      <dgm:prSet presAssocID="{BB474E9D-16CF-4BA5-B5DE-07ABEECEB561}" presName="sibTrans" presStyleLbl="node1" presStyleIdx="0" presStyleCnt="5"/>
      <dgm:spPr/>
    </dgm:pt>
    <dgm:pt modelId="{055B1B61-F61C-498A-8EF3-CDFBAB2F7EE8}" type="pres">
      <dgm:prSet presAssocID="{B277D06B-3269-4FCF-A1C7-A5E9BB5233B4}" presName="dummy" presStyleCnt="0"/>
      <dgm:spPr/>
    </dgm:pt>
    <dgm:pt modelId="{32AE5537-2FF0-4E3F-883D-E88CA2BA59F1}" type="pres">
      <dgm:prSet presAssocID="{B277D06B-3269-4FCF-A1C7-A5E9BB5233B4}" presName="node" presStyleLbl="revTx" presStyleIdx="1" presStyleCnt="5">
        <dgm:presLayoutVars>
          <dgm:bulletEnabled val="1"/>
        </dgm:presLayoutVars>
      </dgm:prSet>
      <dgm:spPr/>
    </dgm:pt>
    <dgm:pt modelId="{4D409821-7073-41CC-9900-2046B73E2666}" type="pres">
      <dgm:prSet presAssocID="{ED3F53ED-5F2D-48DD-8FB3-298BEEA55512}" presName="sibTrans" presStyleLbl="node1" presStyleIdx="1" presStyleCnt="5"/>
      <dgm:spPr/>
    </dgm:pt>
    <dgm:pt modelId="{7E0A9B5E-2EA8-4B65-8422-19B15E442131}" type="pres">
      <dgm:prSet presAssocID="{C1C8703B-112D-41CB-AE38-3BEAD1F8DBD7}" presName="dummy" presStyleCnt="0"/>
      <dgm:spPr/>
    </dgm:pt>
    <dgm:pt modelId="{87CAB670-894A-403F-870C-9CB6E4B7A195}" type="pres">
      <dgm:prSet presAssocID="{C1C8703B-112D-41CB-AE38-3BEAD1F8DBD7}" presName="node" presStyleLbl="revTx" presStyleIdx="2" presStyleCnt="5">
        <dgm:presLayoutVars>
          <dgm:bulletEnabled val="1"/>
        </dgm:presLayoutVars>
      </dgm:prSet>
      <dgm:spPr/>
    </dgm:pt>
    <dgm:pt modelId="{9718CAA8-E800-41E3-BD4B-9F8B781428B2}" type="pres">
      <dgm:prSet presAssocID="{D704DF77-3C27-43C6-B173-8FB706A4D626}" presName="sibTrans" presStyleLbl="node1" presStyleIdx="2" presStyleCnt="5"/>
      <dgm:spPr/>
    </dgm:pt>
    <dgm:pt modelId="{C3E8B4D3-ACDA-48C5-B6D8-A9DAA1078B35}" type="pres">
      <dgm:prSet presAssocID="{26D863C8-8110-46F1-B404-965A3705AE24}" presName="dummy" presStyleCnt="0"/>
      <dgm:spPr/>
    </dgm:pt>
    <dgm:pt modelId="{92CC04EE-E9B8-49FF-84CF-4F138536A1FD}" type="pres">
      <dgm:prSet presAssocID="{26D863C8-8110-46F1-B404-965A3705AE24}" presName="node" presStyleLbl="revTx" presStyleIdx="3" presStyleCnt="5">
        <dgm:presLayoutVars>
          <dgm:bulletEnabled val="1"/>
        </dgm:presLayoutVars>
      </dgm:prSet>
      <dgm:spPr/>
    </dgm:pt>
    <dgm:pt modelId="{224BA2E5-9B5F-4587-9496-19ACA6BAE257}" type="pres">
      <dgm:prSet presAssocID="{3EA006F4-08FF-4F8F-86A7-0348FA6D5732}" presName="sibTrans" presStyleLbl="node1" presStyleIdx="3" presStyleCnt="5"/>
      <dgm:spPr/>
    </dgm:pt>
    <dgm:pt modelId="{B867256E-AD7B-4477-99E7-EF853F4D2B86}" type="pres">
      <dgm:prSet presAssocID="{E264AFC6-2EE6-4E33-8573-1734CDF92884}" presName="dummy" presStyleCnt="0"/>
      <dgm:spPr/>
    </dgm:pt>
    <dgm:pt modelId="{C8264476-514E-4FEB-9311-CA3D2B6BA3CC}" type="pres">
      <dgm:prSet presAssocID="{E264AFC6-2EE6-4E33-8573-1734CDF92884}" presName="node" presStyleLbl="revTx" presStyleIdx="4" presStyleCnt="5">
        <dgm:presLayoutVars>
          <dgm:bulletEnabled val="1"/>
        </dgm:presLayoutVars>
      </dgm:prSet>
      <dgm:spPr/>
    </dgm:pt>
    <dgm:pt modelId="{F91E8337-08D2-4376-A0FA-EB924525195D}" type="pres">
      <dgm:prSet presAssocID="{B470BC15-BEC6-41F2-850E-E57BE02B8A26}" presName="sibTrans" presStyleLbl="node1" presStyleIdx="4" presStyleCnt="5"/>
      <dgm:spPr/>
    </dgm:pt>
  </dgm:ptLst>
  <dgm:cxnLst>
    <dgm:cxn modelId="{71DE9500-7D8D-45F0-9CF1-0EB00F8CCB4E}" type="presOf" srcId="{ED3F53ED-5F2D-48DD-8FB3-298BEEA55512}" destId="{4D409821-7073-41CC-9900-2046B73E2666}" srcOrd="0" destOrd="0" presId="urn:microsoft.com/office/officeart/2005/8/layout/cycle1"/>
    <dgm:cxn modelId="{387F3F01-3994-47A8-857C-ECA7F802807A}" type="presOf" srcId="{00375DFF-CBCB-4BA6-BC59-3995B821FA2E}" destId="{7973DD80-13DE-4D80-8F9E-17F62EF95919}" srcOrd="0" destOrd="0" presId="urn:microsoft.com/office/officeart/2005/8/layout/cycle1"/>
    <dgm:cxn modelId="{2D5F5501-CEE3-4218-AE7F-D703C95CA24E}" srcId="{00375DFF-CBCB-4BA6-BC59-3995B821FA2E}" destId="{26D863C8-8110-46F1-B404-965A3705AE24}" srcOrd="3" destOrd="0" parTransId="{347E5AED-3D98-42A8-8755-85F0E7E5843A}" sibTransId="{3EA006F4-08FF-4F8F-86A7-0348FA6D5732}"/>
    <dgm:cxn modelId="{BA92871F-653B-4231-84C1-4B7E840C2E51}" type="presOf" srcId="{E264AFC6-2EE6-4E33-8573-1734CDF92884}" destId="{C8264476-514E-4FEB-9311-CA3D2B6BA3CC}" srcOrd="0" destOrd="0" presId="urn:microsoft.com/office/officeart/2005/8/layout/cycle1"/>
    <dgm:cxn modelId="{65C01131-F598-4FC6-9EB8-2238F15A8440}" srcId="{00375DFF-CBCB-4BA6-BC59-3995B821FA2E}" destId="{C1C8703B-112D-41CB-AE38-3BEAD1F8DBD7}" srcOrd="2" destOrd="0" parTransId="{8513ED4E-6FD1-408A-97D5-172C3F10FD87}" sibTransId="{D704DF77-3C27-43C6-B173-8FB706A4D626}"/>
    <dgm:cxn modelId="{7B5BC932-46E1-481C-AF29-E5E991D3CD05}" type="presOf" srcId="{BB474E9D-16CF-4BA5-B5DE-07ABEECEB561}" destId="{AE30C05A-43B5-49A2-A441-808D4593CC5C}" srcOrd="0" destOrd="0" presId="urn:microsoft.com/office/officeart/2005/8/layout/cycle1"/>
    <dgm:cxn modelId="{4D589033-515E-47D1-BACA-E57C6ADEC18A}" type="presOf" srcId="{B470BC15-BEC6-41F2-850E-E57BE02B8A26}" destId="{F91E8337-08D2-4376-A0FA-EB924525195D}" srcOrd="0" destOrd="0" presId="urn:microsoft.com/office/officeart/2005/8/layout/cycle1"/>
    <dgm:cxn modelId="{805D0F5B-1880-45D4-8215-962D987BBA6E}" type="presOf" srcId="{3EA006F4-08FF-4F8F-86A7-0348FA6D5732}" destId="{224BA2E5-9B5F-4587-9496-19ACA6BAE257}" srcOrd="0" destOrd="0" presId="urn:microsoft.com/office/officeart/2005/8/layout/cycle1"/>
    <dgm:cxn modelId="{BD9688A1-FF75-424C-BDCE-9EC639FCF557}" type="presOf" srcId="{C1C8703B-112D-41CB-AE38-3BEAD1F8DBD7}" destId="{87CAB670-894A-403F-870C-9CB6E4B7A195}" srcOrd="0" destOrd="0" presId="urn:microsoft.com/office/officeart/2005/8/layout/cycle1"/>
    <dgm:cxn modelId="{3C6BDDA8-8D30-4B44-BC76-2B0D4F5A7509}" type="presOf" srcId="{26D863C8-8110-46F1-B404-965A3705AE24}" destId="{92CC04EE-E9B8-49FF-84CF-4F138536A1FD}" srcOrd="0" destOrd="0" presId="urn:microsoft.com/office/officeart/2005/8/layout/cycle1"/>
    <dgm:cxn modelId="{53D364B7-9E6E-438F-9ACC-343FB1E9C1C5}" type="presOf" srcId="{0822B9E7-D366-45BD-98D4-4B63211A3A8E}" destId="{3DB6F0DB-4171-484A-816D-20B010C9DC34}" srcOrd="0" destOrd="0" presId="urn:microsoft.com/office/officeart/2005/8/layout/cycle1"/>
    <dgm:cxn modelId="{095415BB-7265-4988-9FA5-5BA85C01A15D}" type="presOf" srcId="{B277D06B-3269-4FCF-A1C7-A5E9BB5233B4}" destId="{32AE5537-2FF0-4E3F-883D-E88CA2BA59F1}" srcOrd="0" destOrd="0" presId="urn:microsoft.com/office/officeart/2005/8/layout/cycle1"/>
    <dgm:cxn modelId="{EE297ACD-C329-4061-94A8-9EB3A047B9B4}" srcId="{00375DFF-CBCB-4BA6-BC59-3995B821FA2E}" destId="{E264AFC6-2EE6-4E33-8573-1734CDF92884}" srcOrd="4" destOrd="0" parTransId="{048B3469-1BFF-451E-9D35-112E9835CF51}" sibTransId="{B470BC15-BEC6-41F2-850E-E57BE02B8A26}"/>
    <dgm:cxn modelId="{444263E1-1CE3-43BB-8714-7C5D6F05549D}" type="presOf" srcId="{D704DF77-3C27-43C6-B173-8FB706A4D626}" destId="{9718CAA8-E800-41E3-BD4B-9F8B781428B2}" srcOrd="0" destOrd="0" presId="urn:microsoft.com/office/officeart/2005/8/layout/cycle1"/>
    <dgm:cxn modelId="{EA1B03E4-8C27-463A-8755-ACF4BCB86177}" srcId="{00375DFF-CBCB-4BA6-BC59-3995B821FA2E}" destId="{B277D06B-3269-4FCF-A1C7-A5E9BB5233B4}" srcOrd="1" destOrd="0" parTransId="{1B0FAB9B-EA3C-4053-BC24-E6C688221B39}" sibTransId="{ED3F53ED-5F2D-48DD-8FB3-298BEEA55512}"/>
    <dgm:cxn modelId="{6630CBFD-FC29-45FC-9C7B-7EC544B7554F}" srcId="{00375DFF-CBCB-4BA6-BC59-3995B821FA2E}" destId="{0822B9E7-D366-45BD-98D4-4B63211A3A8E}" srcOrd="0" destOrd="0" parTransId="{F31751F3-ED84-49E4-8F0D-2385A852A2C2}" sibTransId="{BB474E9D-16CF-4BA5-B5DE-07ABEECEB561}"/>
    <dgm:cxn modelId="{D9BD612E-262B-4483-8AAC-8A7C2D956261}" type="presParOf" srcId="{7973DD80-13DE-4D80-8F9E-17F62EF95919}" destId="{E4D296AE-7983-4DB0-A20D-78CF333A37DE}" srcOrd="0" destOrd="0" presId="urn:microsoft.com/office/officeart/2005/8/layout/cycle1"/>
    <dgm:cxn modelId="{7A8D3454-0F64-48DC-9BD5-5F086642AF3F}" type="presParOf" srcId="{7973DD80-13DE-4D80-8F9E-17F62EF95919}" destId="{3DB6F0DB-4171-484A-816D-20B010C9DC34}" srcOrd="1" destOrd="0" presId="urn:microsoft.com/office/officeart/2005/8/layout/cycle1"/>
    <dgm:cxn modelId="{570AF3F5-F060-484F-8A3D-3251B728FF88}" type="presParOf" srcId="{7973DD80-13DE-4D80-8F9E-17F62EF95919}" destId="{AE30C05A-43B5-49A2-A441-808D4593CC5C}" srcOrd="2" destOrd="0" presId="urn:microsoft.com/office/officeart/2005/8/layout/cycle1"/>
    <dgm:cxn modelId="{43E2DDAB-9FE5-469F-AEC4-33040F5E7EA8}" type="presParOf" srcId="{7973DD80-13DE-4D80-8F9E-17F62EF95919}" destId="{055B1B61-F61C-498A-8EF3-CDFBAB2F7EE8}" srcOrd="3" destOrd="0" presId="urn:microsoft.com/office/officeart/2005/8/layout/cycle1"/>
    <dgm:cxn modelId="{6FD101A0-532C-4C6C-B33E-701861AC08BB}" type="presParOf" srcId="{7973DD80-13DE-4D80-8F9E-17F62EF95919}" destId="{32AE5537-2FF0-4E3F-883D-E88CA2BA59F1}" srcOrd="4" destOrd="0" presId="urn:microsoft.com/office/officeart/2005/8/layout/cycle1"/>
    <dgm:cxn modelId="{10DFD89B-BD29-4706-9457-72257A6E48B0}" type="presParOf" srcId="{7973DD80-13DE-4D80-8F9E-17F62EF95919}" destId="{4D409821-7073-41CC-9900-2046B73E2666}" srcOrd="5" destOrd="0" presId="urn:microsoft.com/office/officeart/2005/8/layout/cycle1"/>
    <dgm:cxn modelId="{357217D3-5281-4F0B-AAD9-2C2637646BA8}" type="presParOf" srcId="{7973DD80-13DE-4D80-8F9E-17F62EF95919}" destId="{7E0A9B5E-2EA8-4B65-8422-19B15E442131}" srcOrd="6" destOrd="0" presId="urn:microsoft.com/office/officeart/2005/8/layout/cycle1"/>
    <dgm:cxn modelId="{97216A2B-9C8C-46B3-A624-EC4C28504824}" type="presParOf" srcId="{7973DD80-13DE-4D80-8F9E-17F62EF95919}" destId="{87CAB670-894A-403F-870C-9CB6E4B7A195}" srcOrd="7" destOrd="0" presId="urn:microsoft.com/office/officeart/2005/8/layout/cycle1"/>
    <dgm:cxn modelId="{1823496D-F726-4D4D-B901-03343EA60D00}" type="presParOf" srcId="{7973DD80-13DE-4D80-8F9E-17F62EF95919}" destId="{9718CAA8-E800-41E3-BD4B-9F8B781428B2}" srcOrd="8" destOrd="0" presId="urn:microsoft.com/office/officeart/2005/8/layout/cycle1"/>
    <dgm:cxn modelId="{18C40730-BD61-448D-A521-6E500D53D59B}" type="presParOf" srcId="{7973DD80-13DE-4D80-8F9E-17F62EF95919}" destId="{C3E8B4D3-ACDA-48C5-B6D8-A9DAA1078B35}" srcOrd="9" destOrd="0" presId="urn:microsoft.com/office/officeart/2005/8/layout/cycle1"/>
    <dgm:cxn modelId="{66A371B3-47B3-4D59-9FD6-F895884D505D}" type="presParOf" srcId="{7973DD80-13DE-4D80-8F9E-17F62EF95919}" destId="{92CC04EE-E9B8-49FF-84CF-4F138536A1FD}" srcOrd="10" destOrd="0" presId="urn:microsoft.com/office/officeart/2005/8/layout/cycle1"/>
    <dgm:cxn modelId="{92BEC2D0-3DFC-49BD-BFA6-41F4F530F6A3}" type="presParOf" srcId="{7973DD80-13DE-4D80-8F9E-17F62EF95919}" destId="{224BA2E5-9B5F-4587-9496-19ACA6BAE257}" srcOrd="11" destOrd="0" presId="urn:microsoft.com/office/officeart/2005/8/layout/cycle1"/>
    <dgm:cxn modelId="{475D3668-2794-4DBE-BA80-69F043FA6920}" type="presParOf" srcId="{7973DD80-13DE-4D80-8F9E-17F62EF95919}" destId="{B867256E-AD7B-4477-99E7-EF853F4D2B86}" srcOrd="12" destOrd="0" presId="urn:microsoft.com/office/officeart/2005/8/layout/cycle1"/>
    <dgm:cxn modelId="{3B465F4E-DF48-4907-9D09-BBCC40DD8465}" type="presParOf" srcId="{7973DD80-13DE-4D80-8F9E-17F62EF95919}" destId="{C8264476-514E-4FEB-9311-CA3D2B6BA3CC}" srcOrd="13" destOrd="0" presId="urn:microsoft.com/office/officeart/2005/8/layout/cycle1"/>
    <dgm:cxn modelId="{B57FC48C-1C6E-498D-A7C2-2152B56B6FF5}" type="presParOf" srcId="{7973DD80-13DE-4D80-8F9E-17F62EF95919}" destId="{F91E8337-08D2-4376-A0FA-EB924525195D}"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6F0DB-4171-484A-816D-20B010C9DC3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Growth</a:t>
          </a:r>
        </a:p>
      </dsp:txBody>
      <dsp:txXfrm>
        <a:off x="4704665" y="39140"/>
        <a:ext cx="1341437" cy="1341437"/>
      </dsp:txXfrm>
    </dsp:sp>
    <dsp:sp modelId="{AE30C05A-43B5-49A2-A441-808D4593CC5C}">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E5537-2FF0-4E3F-883D-E88CA2BA59F1}">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Development</a:t>
          </a:r>
        </a:p>
      </dsp:txBody>
      <dsp:txXfrm>
        <a:off x="5515145" y="2533541"/>
        <a:ext cx="1341437" cy="1341437"/>
      </dsp:txXfrm>
    </dsp:sp>
    <dsp:sp modelId="{4D409821-7073-41CC-9900-2046B73E2666}">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AB670-894A-403F-870C-9CB6E4B7A195}">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Promoting</a:t>
          </a:r>
        </a:p>
      </dsp:txBody>
      <dsp:txXfrm>
        <a:off x="3393281" y="4075166"/>
        <a:ext cx="1341437" cy="1341437"/>
      </dsp:txXfrm>
    </dsp:sp>
    <dsp:sp modelId="{9718CAA8-E800-41E3-BD4B-9F8B781428B2}">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C04EE-E9B8-49FF-84CF-4F138536A1FD}">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Protecting</a:t>
          </a:r>
        </a:p>
      </dsp:txBody>
      <dsp:txXfrm>
        <a:off x="1271416" y="2533541"/>
        <a:ext cx="1341437" cy="1341437"/>
      </dsp:txXfrm>
    </dsp:sp>
    <dsp:sp modelId="{224BA2E5-9B5F-4587-9496-19ACA6BAE257}">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64476-514E-4FEB-9311-CA3D2B6BA3CC}">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Supporting</a:t>
          </a:r>
        </a:p>
      </dsp:txBody>
      <dsp:txXfrm>
        <a:off x="2081896" y="39140"/>
        <a:ext cx="1341437" cy="1341437"/>
      </dsp:txXfrm>
    </dsp:sp>
    <dsp:sp modelId="{F91E8337-08D2-4376-A0FA-EB924525195D}">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8539F-6891-4EEF-BAA4-3965F0A38C60}" type="datetimeFigureOut">
              <a:rPr lang="en-ZA" smtClean="0"/>
              <a:t>2022/04/07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D2BF8-8D88-4821-9EE5-21EDEFA6109A}" type="slidenum">
              <a:rPr lang="en-ZA" smtClean="0"/>
              <a:t>‹#›</a:t>
            </a:fld>
            <a:endParaRPr lang="en-ZA" dirty="0"/>
          </a:p>
        </p:txBody>
      </p:sp>
    </p:spTree>
    <p:extLst>
      <p:ext uri="{BB962C8B-B14F-4D97-AF65-F5344CB8AC3E}">
        <p14:creationId xmlns:p14="http://schemas.microsoft.com/office/powerpoint/2010/main" val="140098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myself and Andre</a:t>
            </a:r>
          </a:p>
          <a:p>
            <a:r>
              <a:rPr lang="en-US" dirty="0"/>
              <a:t>Thank you for the opportunity to show case our organization and what and why we do things .refer to Mission statement</a:t>
            </a:r>
          </a:p>
          <a:p>
            <a:r>
              <a:rPr lang="en-US" dirty="0"/>
              <a:t>In slide show</a:t>
            </a:r>
          </a:p>
          <a:p>
            <a:endParaRPr lang="en-US" dirty="0"/>
          </a:p>
          <a:p>
            <a:endParaRPr lang="en-US" dirty="0"/>
          </a:p>
          <a:p>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1</a:t>
            </a:fld>
            <a:endParaRPr lang="en-ZA" dirty="0"/>
          </a:p>
        </p:txBody>
      </p:sp>
    </p:spTree>
    <p:extLst>
      <p:ext uri="{BB962C8B-B14F-4D97-AF65-F5344CB8AC3E}">
        <p14:creationId xmlns:p14="http://schemas.microsoft.com/office/powerpoint/2010/main" val="246914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details </a:t>
            </a:r>
          </a:p>
          <a:p>
            <a:r>
              <a:rPr lang="en-US" dirty="0"/>
              <a:t>Thank you </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10</a:t>
            </a:fld>
            <a:endParaRPr lang="en-ZA" dirty="0"/>
          </a:p>
        </p:txBody>
      </p:sp>
    </p:spTree>
    <p:extLst>
      <p:ext uri="{BB962C8B-B14F-4D97-AF65-F5344CB8AC3E}">
        <p14:creationId xmlns:p14="http://schemas.microsoft.com/office/powerpoint/2010/main" val="14379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diagram  to show case our Mission statement </a:t>
            </a:r>
          </a:p>
          <a:p>
            <a:r>
              <a:rPr lang="en-US" dirty="0"/>
              <a:t>Need to have a direction and focus point  so that the industry can see the growth within the industry </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2</a:t>
            </a:fld>
            <a:endParaRPr lang="en-ZA" dirty="0"/>
          </a:p>
        </p:txBody>
      </p:sp>
    </p:spTree>
    <p:extLst>
      <p:ext uri="{BB962C8B-B14F-4D97-AF65-F5344CB8AC3E}">
        <p14:creationId xmlns:p14="http://schemas.microsoft.com/office/powerpoint/2010/main" val="249133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Services offered to the industry to help companies to reach new high’s </a:t>
            </a:r>
          </a:p>
          <a:p>
            <a:r>
              <a:rPr lang="en-US" dirty="0"/>
              <a:t>To improve the industry as a whole </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3</a:t>
            </a:fld>
            <a:endParaRPr lang="en-ZA" dirty="0"/>
          </a:p>
        </p:txBody>
      </p:sp>
    </p:spTree>
    <p:extLst>
      <p:ext uri="{BB962C8B-B14F-4D97-AF65-F5344CB8AC3E}">
        <p14:creationId xmlns:p14="http://schemas.microsoft.com/office/powerpoint/2010/main" val="250903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Benchmarking recently</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4</a:t>
            </a:fld>
            <a:endParaRPr lang="en-ZA" dirty="0"/>
          </a:p>
        </p:txBody>
      </p:sp>
    </p:spTree>
    <p:extLst>
      <p:ext uri="{BB962C8B-B14F-4D97-AF65-F5344CB8AC3E}">
        <p14:creationId xmlns:p14="http://schemas.microsoft.com/office/powerpoint/2010/main" val="375069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changes can  lead to huge savings </a:t>
            </a:r>
          </a:p>
          <a:p>
            <a:r>
              <a:rPr lang="en-US" dirty="0"/>
              <a:t>Pair of fresh eyes looking </a:t>
            </a:r>
            <a:r>
              <a:rPr lang="en-US"/>
              <a:t>at things </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5</a:t>
            </a:fld>
            <a:endParaRPr lang="en-ZA" dirty="0"/>
          </a:p>
        </p:txBody>
      </p:sp>
    </p:spTree>
    <p:extLst>
      <p:ext uri="{BB962C8B-B14F-4D97-AF65-F5344CB8AC3E}">
        <p14:creationId xmlns:p14="http://schemas.microsoft.com/office/powerpoint/2010/main" val="180353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theses platforms the industry can benefit </a:t>
            </a:r>
          </a:p>
          <a:p>
            <a:r>
              <a:rPr lang="en-US" dirty="0"/>
              <a:t>Check out the latest newsletter about a collaboration between local and international company</a:t>
            </a:r>
          </a:p>
          <a:p>
            <a:r>
              <a:rPr lang="en-US" dirty="0"/>
              <a:t>Creating</a:t>
            </a:r>
            <a:r>
              <a:rPr lang="en-US" baseline="0" dirty="0"/>
              <a:t> the platform for industry to get together and talk shop</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6</a:t>
            </a:fld>
            <a:endParaRPr lang="en-ZA" dirty="0"/>
          </a:p>
        </p:txBody>
      </p:sp>
    </p:spTree>
    <p:extLst>
      <p:ext uri="{BB962C8B-B14F-4D97-AF65-F5344CB8AC3E}">
        <p14:creationId xmlns:p14="http://schemas.microsoft.com/office/powerpoint/2010/main" val="422346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intake 15 students </a:t>
            </a:r>
          </a:p>
          <a:p>
            <a:r>
              <a:rPr lang="en-US" dirty="0"/>
              <a:t>Due to covid break in the system </a:t>
            </a:r>
          </a:p>
          <a:p>
            <a:r>
              <a:rPr lang="en-US" dirty="0"/>
              <a:t>Company self-paying students to improve their work force </a:t>
            </a:r>
          </a:p>
          <a:p>
            <a:r>
              <a:rPr lang="en-US" dirty="0"/>
              <a:t>Criteria to needs to be met </a:t>
            </a:r>
          </a:p>
          <a:p>
            <a:r>
              <a:rPr lang="en-US" dirty="0"/>
              <a:t>Skills questionnaire that had the outcome June start Part time qualification CNC Turn &amp;Mill developed by SS</a:t>
            </a:r>
          </a:p>
          <a:p>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7</a:t>
            </a:fld>
            <a:endParaRPr lang="en-ZA" dirty="0"/>
          </a:p>
        </p:txBody>
      </p:sp>
    </p:spTree>
    <p:extLst>
      <p:ext uri="{BB962C8B-B14F-4D97-AF65-F5344CB8AC3E}">
        <p14:creationId xmlns:p14="http://schemas.microsoft.com/office/powerpoint/2010/main" val="24234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responsible for this</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8</a:t>
            </a:fld>
            <a:endParaRPr lang="en-ZA" dirty="0"/>
          </a:p>
        </p:txBody>
      </p:sp>
    </p:spTree>
    <p:extLst>
      <p:ext uri="{BB962C8B-B14F-4D97-AF65-F5344CB8AC3E}">
        <p14:creationId xmlns:p14="http://schemas.microsoft.com/office/powerpoint/2010/main" val="277037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is as follows </a:t>
            </a:r>
          </a:p>
          <a:p>
            <a:r>
              <a:rPr lang="en-US" dirty="0"/>
              <a:t>Myself and Andre for filling that role </a:t>
            </a:r>
          </a:p>
          <a:p>
            <a:r>
              <a:rPr lang="en-US" dirty="0"/>
              <a:t>Audrey </a:t>
            </a:r>
          </a:p>
          <a:p>
            <a:r>
              <a:rPr lang="en-US" dirty="0"/>
              <a:t>Knowledge that’s being passed on from the training center side but requires the input from the OJT part </a:t>
            </a:r>
          </a:p>
          <a:p>
            <a:r>
              <a:rPr lang="en-US" dirty="0"/>
              <a:t>Which is playing a mayor Role in the completing of the process </a:t>
            </a:r>
            <a:endParaRPr lang="en-ZA" dirty="0"/>
          </a:p>
        </p:txBody>
      </p:sp>
      <p:sp>
        <p:nvSpPr>
          <p:cNvPr id="4" name="Slide Number Placeholder 3"/>
          <p:cNvSpPr>
            <a:spLocks noGrp="1"/>
          </p:cNvSpPr>
          <p:nvPr>
            <p:ph type="sldNum" sz="quarter" idx="5"/>
          </p:nvPr>
        </p:nvSpPr>
        <p:spPr/>
        <p:txBody>
          <a:bodyPr/>
          <a:lstStyle/>
          <a:p>
            <a:fld id="{725D2BF8-8D88-4821-9EE5-21EDEFA6109A}" type="slidenum">
              <a:rPr lang="en-ZA" smtClean="0"/>
              <a:t>9</a:t>
            </a:fld>
            <a:endParaRPr lang="en-ZA" dirty="0"/>
          </a:p>
        </p:txBody>
      </p:sp>
    </p:spTree>
    <p:extLst>
      <p:ext uri="{BB962C8B-B14F-4D97-AF65-F5344CB8AC3E}">
        <p14:creationId xmlns:p14="http://schemas.microsoft.com/office/powerpoint/2010/main" val="297787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05C6-3E35-4668-B0D3-068C2C88AB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5F8CCD7-310C-4BCF-9C35-172DCA162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28AFC77-D4C8-48CD-BA65-6ED57FA07F7A}"/>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5" name="Footer Placeholder 4">
            <a:extLst>
              <a:ext uri="{FF2B5EF4-FFF2-40B4-BE49-F238E27FC236}">
                <a16:creationId xmlns:a16="http://schemas.microsoft.com/office/drawing/2014/main" id="{431D8F85-AD18-41F7-9790-F2AE6B3EFCD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8B197B4-291A-4163-B16E-F976002950F9}"/>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226194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11D4-F2E2-4040-A0AE-91ECFCC28D8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8DC9C4D-CA9E-417E-8CE5-91480D546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BD4465-9178-4EE6-9373-B73CBDC4708F}"/>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5" name="Footer Placeholder 4">
            <a:extLst>
              <a:ext uri="{FF2B5EF4-FFF2-40B4-BE49-F238E27FC236}">
                <a16:creationId xmlns:a16="http://schemas.microsoft.com/office/drawing/2014/main" id="{5CB0BA6E-AB2E-452A-B8FB-B1415393440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6299A64-25A4-4890-AF49-4FED876B2766}"/>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20746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E64CA-462E-4838-8BA9-C62980656D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AACAD5C-33EB-4216-BFB1-34D8997F5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B5E561D-6C67-4411-B7D8-DACDEF9474C9}"/>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5" name="Footer Placeholder 4">
            <a:extLst>
              <a:ext uri="{FF2B5EF4-FFF2-40B4-BE49-F238E27FC236}">
                <a16:creationId xmlns:a16="http://schemas.microsoft.com/office/drawing/2014/main" id="{19906347-D3B0-40F5-974B-F2A6C320AAF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B76FF574-226A-446A-933B-4C60159EF9C6}"/>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311912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739474" y="332658"/>
            <a:ext cx="184731" cy="646331"/>
          </a:xfrm>
          <a:prstGeom prst="rect">
            <a:avLst/>
          </a:prstGeom>
          <a:noFill/>
        </p:spPr>
        <p:txBody>
          <a:bodyPr wrap="none" rtlCol="0">
            <a:spAutoFit/>
          </a:bodyPr>
          <a:lstStyle/>
          <a:p>
            <a:endParaRPr lang="en-ZA"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217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Box 14"/>
          <p:cNvSpPr txBox="1">
            <a:spLocks noChangeArrowheads="1"/>
          </p:cNvSpPr>
          <p:nvPr userDrawn="1"/>
        </p:nvSpPr>
        <p:spPr bwMode="gray">
          <a:xfrm>
            <a:off x="-53258" y="6550425"/>
            <a:ext cx="474784" cy="2647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39676" rIns="0" bIns="39676">
            <a:spAutoFit/>
          </a:bodyPr>
          <a:lstStyle>
            <a:lvl1pPr defTabSz="793750">
              <a:defRPr sz="1200" b="1">
                <a:solidFill>
                  <a:schemeClr val="tx1"/>
                </a:solidFill>
                <a:latin typeface="Arial" charset="0"/>
              </a:defRPr>
            </a:lvl1pPr>
            <a:lvl2pPr marL="742950" indent="-285750" defTabSz="793750">
              <a:defRPr sz="1200" b="1">
                <a:solidFill>
                  <a:schemeClr val="tx1"/>
                </a:solidFill>
                <a:latin typeface="Arial" charset="0"/>
              </a:defRPr>
            </a:lvl2pPr>
            <a:lvl3pPr marL="1143000" indent="-228600" defTabSz="793750">
              <a:defRPr sz="1200" b="1">
                <a:solidFill>
                  <a:schemeClr val="tx1"/>
                </a:solidFill>
                <a:latin typeface="Arial" charset="0"/>
              </a:defRPr>
            </a:lvl3pPr>
            <a:lvl4pPr marL="1600200" indent="-228600" defTabSz="793750">
              <a:defRPr sz="1200" b="1">
                <a:solidFill>
                  <a:schemeClr val="tx1"/>
                </a:solidFill>
                <a:latin typeface="Arial" charset="0"/>
              </a:defRPr>
            </a:lvl4pPr>
            <a:lvl5pPr marL="2057400" indent="-228600" defTabSz="793750">
              <a:defRPr sz="1200" b="1">
                <a:solidFill>
                  <a:schemeClr val="tx1"/>
                </a:solidFill>
                <a:latin typeface="Arial" charset="0"/>
              </a:defRPr>
            </a:lvl5pPr>
            <a:lvl6pPr marL="2514600" indent="-228600" algn="ctr" defTabSz="793750" eaLnBrk="0" fontAlgn="base" hangingPunct="0">
              <a:spcBef>
                <a:spcPct val="0"/>
              </a:spcBef>
              <a:spcAft>
                <a:spcPct val="0"/>
              </a:spcAft>
              <a:defRPr sz="1200" b="1">
                <a:solidFill>
                  <a:schemeClr val="tx1"/>
                </a:solidFill>
                <a:latin typeface="Arial" charset="0"/>
              </a:defRPr>
            </a:lvl6pPr>
            <a:lvl7pPr marL="2971800" indent="-228600" algn="ctr" defTabSz="793750" eaLnBrk="0" fontAlgn="base" hangingPunct="0">
              <a:spcBef>
                <a:spcPct val="0"/>
              </a:spcBef>
              <a:spcAft>
                <a:spcPct val="0"/>
              </a:spcAft>
              <a:defRPr sz="1200" b="1">
                <a:solidFill>
                  <a:schemeClr val="tx1"/>
                </a:solidFill>
                <a:latin typeface="Arial" charset="0"/>
              </a:defRPr>
            </a:lvl7pPr>
            <a:lvl8pPr marL="3429000" indent="-228600" algn="ctr" defTabSz="793750" eaLnBrk="0" fontAlgn="base" hangingPunct="0">
              <a:spcBef>
                <a:spcPct val="0"/>
              </a:spcBef>
              <a:spcAft>
                <a:spcPct val="0"/>
              </a:spcAft>
              <a:defRPr sz="1200" b="1">
                <a:solidFill>
                  <a:schemeClr val="tx1"/>
                </a:solidFill>
                <a:latin typeface="Arial" charset="0"/>
              </a:defRPr>
            </a:lvl8pPr>
            <a:lvl9pPr marL="3886200" indent="-228600" algn="ctr" defTabSz="793750" eaLnBrk="0" fontAlgn="base" hangingPunct="0">
              <a:spcBef>
                <a:spcPct val="0"/>
              </a:spcBef>
              <a:spcAft>
                <a:spcPct val="0"/>
              </a:spcAft>
              <a:defRPr sz="1200" b="1">
                <a:solidFill>
                  <a:schemeClr val="tx1"/>
                </a:solidFill>
                <a:latin typeface="Arial" charset="0"/>
              </a:defRPr>
            </a:lvl9pPr>
          </a:lstStyle>
          <a:p>
            <a:pPr algn="r">
              <a:spcBef>
                <a:spcPct val="50000"/>
              </a:spcBef>
            </a:pPr>
            <a:fld id="{AA017B70-F284-4646-83C9-2E1CBC983108}" type="slidenum">
              <a:rPr lang="de-DE" altLang="en-US" sz="1200" b="0"/>
              <a:pPr algn="r">
                <a:spcBef>
                  <a:spcPct val="50000"/>
                </a:spcBef>
              </a:pPr>
              <a:t>‹#›</a:t>
            </a:fld>
            <a:endParaRPr lang="de-DE" altLang="en-US" sz="1200" b="0" dirty="0"/>
          </a:p>
        </p:txBody>
      </p:sp>
    </p:spTree>
    <p:extLst>
      <p:ext uri="{BB962C8B-B14F-4D97-AF65-F5344CB8AC3E}">
        <p14:creationId xmlns:p14="http://schemas.microsoft.com/office/powerpoint/2010/main" val="99968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2DB4-863C-4469-9084-063F1B98B9D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030C8EB-168C-4323-8889-A6A2789D8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9A030F0-3EF2-4796-98FE-B0FF47DCD820}"/>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5" name="Footer Placeholder 4">
            <a:extLst>
              <a:ext uri="{FF2B5EF4-FFF2-40B4-BE49-F238E27FC236}">
                <a16:creationId xmlns:a16="http://schemas.microsoft.com/office/drawing/2014/main" id="{E0DB58FD-ABCB-412A-AC70-67CF1A7F04C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42CCFD74-3CAF-45A2-B562-5D04ECDD2F68}"/>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246707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E400-5B8A-4247-A346-CF8E8804D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F00270D-1A2B-4DC0-BE24-8DBA84114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BD4F9-068A-43DC-BE66-1F91308B93E9}"/>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5" name="Footer Placeholder 4">
            <a:extLst>
              <a:ext uri="{FF2B5EF4-FFF2-40B4-BE49-F238E27FC236}">
                <a16:creationId xmlns:a16="http://schemas.microsoft.com/office/drawing/2014/main" id="{8FD34B17-A38D-48D5-9185-5334E2079C0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2B012363-5EB6-4366-93D5-179D1FD3FDA6}"/>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39355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241E-7A16-4EC6-9D29-556B2E5C5F7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D21F449-A1D3-4319-9D2E-8E9C412C3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CA8B463-6FE6-4368-A13F-1AF1798737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8C9E72D-D641-4811-9A23-E4DA5C8B83BE}"/>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6" name="Footer Placeholder 5">
            <a:extLst>
              <a:ext uri="{FF2B5EF4-FFF2-40B4-BE49-F238E27FC236}">
                <a16:creationId xmlns:a16="http://schemas.microsoft.com/office/drawing/2014/main" id="{72DFF263-774A-4A98-9F2F-6C23EFD6C3E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377EA405-4786-491F-9CE9-F4331989799F}"/>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101214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B34E-F21B-438D-A883-E34FEBDCC14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EDF713A-7FBC-4792-B398-83E17D5A5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FB279-8623-4441-9A33-F985D843B9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498DA5E-06DB-4242-9E65-B077618D7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9FC0FF-C7DE-45DC-843E-B1B4CFC3C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7277EB93-7BA3-4F0F-AE6E-69DF89A9E5F3}"/>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8" name="Footer Placeholder 7">
            <a:extLst>
              <a:ext uri="{FF2B5EF4-FFF2-40B4-BE49-F238E27FC236}">
                <a16:creationId xmlns:a16="http://schemas.microsoft.com/office/drawing/2014/main" id="{E00F5CE6-CB3D-46D6-AF21-37A2E960E787}"/>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0F6FF951-3A0C-454E-AFC2-895125140FA8}"/>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257827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A9D4-C0B5-44A6-BA22-A2582524856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3A71962-763C-4716-B99C-AAFB3B990485}"/>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4" name="Footer Placeholder 3">
            <a:extLst>
              <a:ext uri="{FF2B5EF4-FFF2-40B4-BE49-F238E27FC236}">
                <a16:creationId xmlns:a16="http://schemas.microsoft.com/office/drawing/2014/main" id="{3159679B-73CA-4128-9B42-6AB5D4A148B1}"/>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E340CC95-47B8-4584-BFB9-2CEDEBA713DA}"/>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396291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9A255-EFD7-411B-BBE0-C7A22775686C}"/>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3" name="Footer Placeholder 2">
            <a:extLst>
              <a:ext uri="{FF2B5EF4-FFF2-40B4-BE49-F238E27FC236}">
                <a16:creationId xmlns:a16="http://schemas.microsoft.com/office/drawing/2014/main" id="{73E49E90-DF60-4279-A768-AC99EE140BEC}"/>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E6671120-8BD0-4F26-B317-5EEC8F3707B0}"/>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427628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D549-9846-43BB-AC41-E95FCF4E6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7B737EC-78ED-47B4-96D0-24F83B8E9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7A461ECD-9DAE-45B8-A6AE-60C8CB9AF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436D6-A555-4E60-A1E6-CA878701F9E3}"/>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6" name="Footer Placeholder 5">
            <a:extLst>
              <a:ext uri="{FF2B5EF4-FFF2-40B4-BE49-F238E27FC236}">
                <a16:creationId xmlns:a16="http://schemas.microsoft.com/office/drawing/2014/main" id="{DCF51C4E-8095-45B4-A9A5-C46D20C8711A}"/>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481263C7-7397-4DDF-8E25-8E8F413B0C31}"/>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37741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CDF6-5182-4DE4-A5CF-7620C2768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A68B304-BDAF-48EF-AC26-84CB0B9FB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E0BA5A2F-1CEA-476C-A8A3-951DA2FAF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002E2-8F23-4F35-A3B9-024FEF181E07}"/>
              </a:ext>
            </a:extLst>
          </p:cNvPr>
          <p:cNvSpPr>
            <a:spLocks noGrp="1"/>
          </p:cNvSpPr>
          <p:nvPr>
            <p:ph type="dt" sz="half" idx="10"/>
          </p:nvPr>
        </p:nvSpPr>
        <p:spPr/>
        <p:txBody>
          <a:bodyPr/>
          <a:lstStyle/>
          <a:p>
            <a:fld id="{5AD6C548-A501-4928-966A-AFA9A89ABD72}" type="datetimeFigureOut">
              <a:rPr lang="en-ZA" smtClean="0"/>
              <a:t>2022/04/07</a:t>
            </a:fld>
            <a:endParaRPr lang="en-ZA" dirty="0"/>
          </a:p>
        </p:txBody>
      </p:sp>
      <p:sp>
        <p:nvSpPr>
          <p:cNvPr id="6" name="Footer Placeholder 5">
            <a:extLst>
              <a:ext uri="{FF2B5EF4-FFF2-40B4-BE49-F238E27FC236}">
                <a16:creationId xmlns:a16="http://schemas.microsoft.com/office/drawing/2014/main" id="{0449BD31-C44A-4810-B6F4-5EC8A6B47B5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5DD4213C-972B-4C21-8442-963C650F4773}"/>
              </a:ext>
            </a:extLst>
          </p:cNvPr>
          <p:cNvSpPr>
            <a:spLocks noGrp="1"/>
          </p:cNvSpPr>
          <p:nvPr>
            <p:ph type="sldNum" sz="quarter" idx="12"/>
          </p:nvPr>
        </p:nvSpPr>
        <p:spPr/>
        <p:txBody>
          <a:bodyPr/>
          <a:lstStyle/>
          <a:p>
            <a:fld id="{DAC92E61-E724-4630-8C3B-13FC37BD6E63}" type="slidenum">
              <a:rPr lang="en-ZA" smtClean="0"/>
              <a:t>‹#›</a:t>
            </a:fld>
            <a:endParaRPr lang="en-ZA" dirty="0"/>
          </a:p>
        </p:txBody>
      </p:sp>
    </p:spTree>
    <p:extLst>
      <p:ext uri="{BB962C8B-B14F-4D97-AF65-F5344CB8AC3E}">
        <p14:creationId xmlns:p14="http://schemas.microsoft.com/office/powerpoint/2010/main" val="313113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AFC9A-03B7-4283-BF83-087D43154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6438972-D237-42D2-BECB-93E043A7A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0B5F9D-CE40-449A-B3BB-A3C13D6A8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6C548-A501-4928-966A-AFA9A89ABD72}" type="datetimeFigureOut">
              <a:rPr lang="en-ZA" smtClean="0"/>
              <a:t>2022/04/07</a:t>
            </a:fld>
            <a:endParaRPr lang="en-ZA" dirty="0"/>
          </a:p>
        </p:txBody>
      </p:sp>
      <p:sp>
        <p:nvSpPr>
          <p:cNvPr id="5" name="Footer Placeholder 4">
            <a:extLst>
              <a:ext uri="{FF2B5EF4-FFF2-40B4-BE49-F238E27FC236}">
                <a16:creationId xmlns:a16="http://schemas.microsoft.com/office/drawing/2014/main" id="{ED53AE4C-35BD-4D1F-85D5-017966B8F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89DCAA8F-1076-42A6-9B90-43D177BFE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92E61-E724-4630-8C3B-13FC37BD6E63}" type="slidenum">
              <a:rPr lang="en-ZA" smtClean="0"/>
              <a:t>‹#›</a:t>
            </a:fld>
            <a:endParaRPr lang="en-ZA" dirty="0"/>
          </a:p>
        </p:txBody>
      </p:sp>
    </p:spTree>
    <p:extLst>
      <p:ext uri="{BB962C8B-B14F-4D97-AF65-F5344CB8AC3E}">
        <p14:creationId xmlns:p14="http://schemas.microsoft.com/office/powerpoint/2010/main" val="1350800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audreyJ@PtSA.co.za"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mailto:AndreD@PtSA.co.za" TargetMode="External"/><Relationship Id="rId5" Type="http://schemas.openxmlformats.org/officeDocument/2006/relationships/hyperlink" Target="mailto:vincentn@PtSA.co.za"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9" y="2809096"/>
            <a:ext cx="9561835" cy="584775"/>
          </a:xfrm>
          <a:prstGeom prst="rect">
            <a:avLst/>
          </a:prstGeom>
        </p:spPr>
        <p:txBody>
          <a:bodyPr wrap="square">
            <a:spAutoFit/>
          </a:bodyPr>
          <a:lstStyle/>
          <a:p>
            <a:pPr algn="ctr"/>
            <a:r>
              <a:rPr lang="en-ZA" sz="3200" b="1" dirty="0">
                <a:latin typeface="Century Gothic" panose="020B0502020202020204" pitchFamily="34" charset="0"/>
                <a:cs typeface="Arial" panose="020B0604020202020204" pitchFamily="34" charset="0"/>
              </a:rPr>
              <a:t>Western Cape Regional Centre of Excellence</a:t>
            </a:r>
            <a:endParaRPr lang="en-ZA"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C4B2800-8221-4495-AB2E-8FC79B76FA1F}"/>
              </a:ext>
            </a:extLst>
          </p:cNvPr>
          <p:cNvSpPr/>
          <p:nvPr/>
        </p:nvSpPr>
        <p:spPr>
          <a:xfrm>
            <a:off x="1142999" y="6571035"/>
            <a:ext cx="9893634" cy="815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descr="Graphical user interface&#10;&#10;Description automatically generated with low confidence">
            <a:extLst>
              <a:ext uri="{FF2B5EF4-FFF2-40B4-BE49-F238E27FC236}">
                <a16:creationId xmlns:a16="http://schemas.microsoft.com/office/drawing/2014/main" id="{E3A8FAB7-F64F-409E-BC5A-95A99CE30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9" y="0"/>
            <a:ext cx="9913637" cy="2655794"/>
          </a:xfrm>
          <a:prstGeom prst="rect">
            <a:avLst/>
          </a:prstGeom>
        </p:spPr>
      </p:pic>
      <p:pic>
        <p:nvPicPr>
          <p:cNvPr id="6" name="Picture 2">
            <a:extLst>
              <a:ext uri="{FF2B5EF4-FFF2-40B4-BE49-F238E27FC236}">
                <a16:creationId xmlns:a16="http://schemas.microsoft.com/office/drawing/2014/main" id="{8762573A-AC9A-4102-A2C8-967FDC1F4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9" y="3733291"/>
            <a:ext cx="5740993" cy="2655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75E3CB-F9EE-4D97-ACEC-DE5B31E8FCB1}"/>
              </a:ext>
            </a:extLst>
          </p:cNvPr>
          <p:cNvSpPr txBox="1"/>
          <p:nvPr/>
        </p:nvSpPr>
        <p:spPr>
          <a:xfrm>
            <a:off x="6991815" y="5643879"/>
            <a:ext cx="3633025" cy="923330"/>
          </a:xfrm>
          <a:prstGeom prst="rect">
            <a:avLst/>
          </a:prstGeom>
          <a:noFill/>
        </p:spPr>
        <p:txBody>
          <a:bodyPr wrap="square" rtlCol="0">
            <a:spAutoFit/>
          </a:bodyPr>
          <a:lstStyle/>
          <a:p>
            <a:r>
              <a:rPr lang="en-US" b="1" dirty="0">
                <a:solidFill>
                  <a:srgbClr val="050505"/>
                </a:solidFill>
                <a:latin typeface="Century Gothic" panose="020B0502020202020204" pitchFamily="34" charset="0"/>
              </a:rPr>
              <a:t>Networking Event</a:t>
            </a:r>
          </a:p>
          <a:p>
            <a:r>
              <a:rPr lang="en-US" b="1" dirty="0">
                <a:solidFill>
                  <a:srgbClr val="050505"/>
                </a:solidFill>
                <a:latin typeface="Century Gothic" panose="020B0502020202020204" pitchFamily="34" charset="0"/>
              </a:rPr>
              <a:t> 07 April 2022 </a:t>
            </a:r>
          </a:p>
          <a:p>
            <a:endParaRPr lang="en-ZA" dirty="0"/>
          </a:p>
        </p:txBody>
      </p:sp>
      <p:sp>
        <p:nvSpPr>
          <p:cNvPr id="7" name="TextBox 6">
            <a:extLst>
              <a:ext uri="{FF2B5EF4-FFF2-40B4-BE49-F238E27FC236}">
                <a16:creationId xmlns:a16="http://schemas.microsoft.com/office/drawing/2014/main" id="{42509656-1DD4-44CB-AD2F-266CEABDEB4B}"/>
              </a:ext>
            </a:extLst>
          </p:cNvPr>
          <p:cNvSpPr txBox="1"/>
          <p:nvPr/>
        </p:nvSpPr>
        <p:spPr>
          <a:xfrm>
            <a:off x="6991815" y="4139329"/>
            <a:ext cx="4438186" cy="1200329"/>
          </a:xfrm>
          <a:prstGeom prst="rect">
            <a:avLst/>
          </a:prstGeom>
          <a:noFill/>
        </p:spPr>
        <p:txBody>
          <a:bodyPr wrap="square" rtlCol="0">
            <a:spAutoFit/>
          </a:bodyPr>
          <a:lstStyle/>
          <a:p>
            <a:r>
              <a:rPr lang="en-US" b="1" dirty="0">
                <a:solidFill>
                  <a:srgbClr val="050505"/>
                </a:solidFill>
                <a:latin typeface="Century Gothic" panose="020B0502020202020204" pitchFamily="34" charset="0"/>
              </a:rPr>
              <a:t>Presented by</a:t>
            </a:r>
          </a:p>
          <a:p>
            <a:r>
              <a:rPr lang="en-US" dirty="0">
                <a:solidFill>
                  <a:srgbClr val="050505"/>
                </a:solidFill>
                <a:latin typeface="Century Gothic" panose="020B0502020202020204" pitchFamily="34" charset="0"/>
              </a:rPr>
              <a:t> </a:t>
            </a:r>
          </a:p>
          <a:p>
            <a:r>
              <a:rPr lang="en-US" dirty="0">
                <a:solidFill>
                  <a:srgbClr val="050505"/>
                </a:solidFill>
                <a:latin typeface="Century Gothic" panose="020B0502020202020204" pitchFamily="34" charset="0"/>
              </a:rPr>
              <a:t>Andre Davies Regional Manager</a:t>
            </a:r>
          </a:p>
          <a:p>
            <a:r>
              <a:rPr lang="en-US" dirty="0">
                <a:solidFill>
                  <a:srgbClr val="050505"/>
                </a:solidFill>
                <a:latin typeface="Century Gothic" panose="020B0502020202020204" pitchFamily="34" charset="0"/>
              </a:rPr>
              <a:t>Vincent Nel Industry Liaison Officer</a:t>
            </a:r>
          </a:p>
        </p:txBody>
      </p:sp>
    </p:spTree>
    <p:extLst>
      <p:ext uri="{BB962C8B-B14F-4D97-AF65-F5344CB8AC3E}">
        <p14:creationId xmlns:p14="http://schemas.microsoft.com/office/powerpoint/2010/main" val="346475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2" name="Title 1">
            <a:extLst>
              <a:ext uri="{FF2B5EF4-FFF2-40B4-BE49-F238E27FC236}">
                <a16:creationId xmlns:a16="http://schemas.microsoft.com/office/drawing/2014/main" id="{71F811BA-78C5-484D-B09A-0DE0A9CDDBD4}"/>
              </a:ext>
            </a:extLst>
          </p:cNvPr>
          <p:cNvSpPr txBox="1">
            <a:spLocks/>
          </p:cNvSpPr>
          <p:nvPr/>
        </p:nvSpPr>
        <p:spPr>
          <a:xfrm>
            <a:off x="1343472" y="325957"/>
            <a:ext cx="8915400" cy="455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a:latin typeface="Century Gothic" panose="020B0502020202020204" pitchFamily="34" charset="0"/>
                <a:cs typeface="Arial" panose="020B0604020202020204" pitchFamily="34" charset="0"/>
              </a:rPr>
              <a:t>CONTACT  INFORMATION</a:t>
            </a:r>
          </a:p>
        </p:txBody>
      </p:sp>
      <p:pic>
        <p:nvPicPr>
          <p:cNvPr id="10" name="Picture 9">
            <a:extLst>
              <a:ext uri="{FF2B5EF4-FFF2-40B4-BE49-F238E27FC236}">
                <a16:creationId xmlns:a16="http://schemas.microsoft.com/office/drawing/2014/main" id="{B26F76E3-FCEF-450E-BEE5-A39B614D05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16" name="TextBox 15">
            <a:extLst>
              <a:ext uri="{FF2B5EF4-FFF2-40B4-BE49-F238E27FC236}">
                <a16:creationId xmlns:a16="http://schemas.microsoft.com/office/drawing/2014/main" id="{6415D0F1-5897-4C24-B428-40CD1463C58D}"/>
              </a:ext>
            </a:extLst>
          </p:cNvPr>
          <p:cNvSpPr txBox="1"/>
          <p:nvPr/>
        </p:nvSpPr>
        <p:spPr>
          <a:xfrm>
            <a:off x="5809904" y="2867013"/>
            <a:ext cx="3903614" cy="1323417"/>
          </a:xfrm>
          <a:prstGeom prst="rect">
            <a:avLst/>
          </a:prstGeom>
          <a:noFill/>
          <a:ln>
            <a:noFill/>
          </a:ln>
        </p:spPr>
        <p:txBody>
          <a:bodyPr wrap="square" lIns="91418" tIns="45709" rIns="91418" bIns="45709" rtlCol="0">
            <a:spAutoFit/>
          </a:bodyPr>
          <a:lstStyle/>
          <a:p>
            <a:r>
              <a:rPr lang="en-ZA" sz="2000" b="1" i="1" dirty="0">
                <a:solidFill>
                  <a:srgbClr val="0070C0"/>
                </a:solidFill>
                <a:latin typeface="Century Gothic" panose="020B0502020202020204" pitchFamily="34" charset="0"/>
                <a:cs typeface="Arial" panose="020B0604020202020204" pitchFamily="34" charset="0"/>
              </a:rPr>
              <a:t>Industry Liaison Officer</a:t>
            </a:r>
          </a:p>
          <a:p>
            <a:r>
              <a:rPr lang="en-ZA" sz="2000" i="1" dirty="0">
                <a:latin typeface="Century Gothic" panose="020B0502020202020204" pitchFamily="34" charset="0"/>
                <a:cs typeface="Arial" panose="020B0604020202020204" pitchFamily="34" charset="0"/>
              </a:rPr>
              <a:t>Vincent Nel               </a:t>
            </a:r>
          </a:p>
          <a:p>
            <a:r>
              <a:rPr lang="en-ZA" sz="2000" i="1" dirty="0">
                <a:latin typeface="Century Gothic" panose="020B0502020202020204" pitchFamily="34" charset="0"/>
                <a:cs typeface="Arial" panose="020B0604020202020204" pitchFamily="34" charset="0"/>
              </a:rPr>
              <a:t>Mobile: +27 82 674 85713</a:t>
            </a:r>
          </a:p>
          <a:p>
            <a:r>
              <a:rPr lang="en-ZA" sz="2000" i="1" dirty="0">
                <a:latin typeface="Century Gothic" panose="020B0502020202020204" pitchFamily="34" charset="0"/>
                <a:cs typeface="Arial" panose="020B0604020202020204" pitchFamily="34" charset="0"/>
              </a:rPr>
              <a:t>Email: </a:t>
            </a:r>
            <a:r>
              <a:rPr lang="en-ZA" sz="2000" i="1" dirty="0">
                <a:latin typeface="Century Gothic" panose="020B0502020202020204" pitchFamily="34" charset="0"/>
                <a:cs typeface="Arial" panose="020B0604020202020204" pitchFamily="34" charset="0"/>
                <a:hlinkClick r:id="rId5"/>
              </a:rPr>
              <a:t>VincentN@PtSA.co.za</a:t>
            </a:r>
            <a:endParaRPr lang="en-ZA" sz="2000" i="1" dirty="0">
              <a:latin typeface="Century Gothic" panose="020B0502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32A0458-04DC-484B-9ABA-790BA22A7426}"/>
              </a:ext>
            </a:extLst>
          </p:cNvPr>
          <p:cNvSpPr txBox="1"/>
          <p:nvPr/>
        </p:nvSpPr>
        <p:spPr>
          <a:xfrm>
            <a:off x="5811139" y="1363617"/>
            <a:ext cx="4375598" cy="1323417"/>
          </a:xfrm>
          <a:prstGeom prst="rect">
            <a:avLst/>
          </a:prstGeom>
          <a:noFill/>
          <a:ln>
            <a:noFill/>
          </a:ln>
        </p:spPr>
        <p:txBody>
          <a:bodyPr wrap="square" lIns="91418" tIns="45709" rIns="91418" bIns="45709" rtlCol="0">
            <a:spAutoFit/>
          </a:bodyPr>
          <a:lstStyle/>
          <a:p>
            <a:r>
              <a:rPr lang="en-ZA" sz="2000" b="1" i="1" dirty="0">
                <a:solidFill>
                  <a:srgbClr val="0070C0"/>
                </a:solidFill>
                <a:latin typeface="Century Gothic" panose="020B0502020202020204" pitchFamily="34" charset="0"/>
                <a:cs typeface="Arial" panose="020B0604020202020204" pitchFamily="34" charset="0"/>
              </a:rPr>
              <a:t>Western Cape Regional Manager</a:t>
            </a:r>
          </a:p>
          <a:p>
            <a:r>
              <a:rPr lang="en-ZA" sz="2000" i="1" dirty="0">
                <a:latin typeface="Century Gothic" panose="020B0502020202020204" pitchFamily="34" charset="0"/>
                <a:cs typeface="Arial" panose="020B0604020202020204" pitchFamily="34" charset="0"/>
              </a:rPr>
              <a:t>André Davies   </a:t>
            </a:r>
          </a:p>
          <a:p>
            <a:r>
              <a:rPr lang="en-ZA" sz="2000" i="1" dirty="0">
                <a:latin typeface="Century Gothic" panose="020B0502020202020204" pitchFamily="34" charset="0"/>
                <a:cs typeface="Arial" panose="020B0604020202020204" pitchFamily="34" charset="0"/>
              </a:rPr>
              <a:t>Mobile: +27 62 6013 1301</a:t>
            </a:r>
          </a:p>
          <a:p>
            <a:r>
              <a:rPr lang="en-ZA" sz="2000" i="1" dirty="0">
                <a:latin typeface="Century Gothic" panose="020B0502020202020204" pitchFamily="34" charset="0"/>
                <a:cs typeface="Arial" panose="020B0604020202020204" pitchFamily="34" charset="0"/>
              </a:rPr>
              <a:t>Email: </a:t>
            </a:r>
            <a:r>
              <a:rPr lang="en-ZA" sz="2000" i="1" dirty="0">
                <a:latin typeface="Century Gothic" panose="020B0502020202020204" pitchFamily="34" charset="0"/>
                <a:cs typeface="Arial" panose="020B0604020202020204" pitchFamily="34" charset="0"/>
                <a:hlinkClick r:id="rId6"/>
              </a:rPr>
              <a:t>AndreD@PtSA.co.za</a:t>
            </a:r>
            <a:endParaRPr lang="en-ZA" sz="2000" i="1" dirty="0">
              <a:latin typeface="Century Gothic" panose="020B0502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0AE68B08-72A3-4270-9C08-20E55287D0D5}"/>
              </a:ext>
            </a:extLst>
          </p:cNvPr>
          <p:cNvSpPr txBox="1">
            <a:spLocks/>
          </p:cNvSpPr>
          <p:nvPr/>
        </p:nvSpPr>
        <p:spPr>
          <a:xfrm>
            <a:off x="1343472" y="958438"/>
            <a:ext cx="8915400" cy="455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ZA" sz="2000" b="1" dirty="0">
              <a:latin typeface="Century Gothic" panose="020B0502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3BB3135-D790-4B47-8BC5-BC294F4BEE32}"/>
              </a:ext>
            </a:extLst>
          </p:cNvPr>
          <p:cNvSpPr txBox="1"/>
          <p:nvPr/>
        </p:nvSpPr>
        <p:spPr>
          <a:xfrm>
            <a:off x="5809904" y="4370409"/>
            <a:ext cx="3615655" cy="1323439"/>
          </a:xfrm>
          <a:prstGeom prst="rect">
            <a:avLst/>
          </a:prstGeom>
          <a:noFill/>
        </p:spPr>
        <p:txBody>
          <a:bodyPr wrap="square">
            <a:spAutoFit/>
          </a:bodyPr>
          <a:lstStyle/>
          <a:p>
            <a:r>
              <a:rPr lang="en-ZA" sz="2000" b="1" i="1" dirty="0">
                <a:solidFill>
                  <a:srgbClr val="0070C0"/>
                </a:solidFill>
                <a:latin typeface="Century Gothic" panose="020B0502020202020204" pitchFamily="34" charset="0"/>
                <a:cs typeface="Arial" panose="020B0604020202020204" pitchFamily="34" charset="0"/>
              </a:rPr>
              <a:t>Student Liaison Officer</a:t>
            </a:r>
          </a:p>
          <a:p>
            <a:r>
              <a:rPr lang="en-ZA" sz="2000" i="1" dirty="0">
                <a:latin typeface="Century Gothic" panose="020B0502020202020204" pitchFamily="34" charset="0"/>
                <a:cs typeface="Arial" panose="020B0604020202020204" pitchFamily="34" charset="0"/>
              </a:rPr>
              <a:t>Audrey Jacobs</a:t>
            </a:r>
          </a:p>
          <a:p>
            <a:r>
              <a:rPr lang="en-ZA" sz="2000" i="1" dirty="0">
                <a:latin typeface="Century Gothic" panose="020B0502020202020204" pitchFamily="34" charset="0"/>
                <a:cs typeface="Arial" panose="020B0604020202020204" pitchFamily="34" charset="0"/>
              </a:rPr>
              <a:t>Mobile: +27 67 818 9965</a:t>
            </a:r>
          </a:p>
          <a:p>
            <a:r>
              <a:rPr lang="en-ZA" sz="2000" i="1" dirty="0">
                <a:latin typeface="Century Gothic" panose="020B0502020202020204" pitchFamily="34" charset="0"/>
                <a:cs typeface="Arial" panose="020B0604020202020204" pitchFamily="34" charset="0"/>
              </a:rPr>
              <a:t>Email: </a:t>
            </a:r>
            <a:r>
              <a:rPr lang="en-ZA" sz="2000" i="1" dirty="0">
                <a:latin typeface="Century Gothic" panose="020B0502020202020204" pitchFamily="34" charset="0"/>
                <a:cs typeface="Arial" panose="020B0604020202020204" pitchFamily="34" charset="0"/>
                <a:hlinkClick r:id="rId7"/>
              </a:rPr>
              <a:t>AudreyJ@PtSA.co.za</a:t>
            </a:r>
            <a:endParaRPr lang="en-ZA" sz="2000"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5550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1343472" y="177841"/>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entury Gothic" panose="020B0502020202020204" pitchFamily="34" charset="0"/>
                <a:cs typeface="Arial" panose="020B0604020202020204" pitchFamily="34" charset="0"/>
              </a:rPr>
              <a:t>PtSA MISSION</a:t>
            </a:r>
            <a:endParaRPr lang="en-ZA" sz="2800" b="1" dirty="0">
              <a:latin typeface="Century Gothic" panose="020B0502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2" name="TextBox 1">
            <a:extLst>
              <a:ext uri="{FF2B5EF4-FFF2-40B4-BE49-F238E27FC236}">
                <a16:creationId xmlns:a16="http://schemas.microsoft.com/office/drawing/2014/main" id="{AF2E542A-7B21-4187-A4E3-9C182D98DD12}"/>
              </a:ext>
            </a:extLst>
          </p:cNvPr>
          <p:cNvSpPr txBox="1"/>
          <p:nvPr/>
        </p:nvSpPr>
        <p:spPr>
          <a:xfrm>
            <a:off x="1578207" y="1248244"/>
            <a:ext cx="4040715" cy="4062651"/>
          </a:xfrm>
          <a:prstGeom prst="rect">
            <a:avLst/>
          </a:prstGeom>
          <a:noFill/>
        </p:spPr>
        <p:txBody>
          <a:bodyPr wrap="square" rtlCol="0">
            <a:spAutoFit/>
          </a:bodyPr>
          <a:lstStyle/>
          <a:p>
            <a:endParaRPr lang="en-ZA" sz="2400" b="1" dirty="0"/>
          </a:p>
          <a:p>
            <a:pPr marL="285750" indent="-285750">
              <a:buFont typeface="Arial" panose="020B0604020202020204" pitchFamily="34" charset="0"/>
              <a:buChar char="•"/>
            </a:pPr>
            <a:r>
              <a:rPr lang="en-ZA" sz="2400" dirty="0"/>
              <a:t>Promoting, protecting and supporting the collective interest of the Tool, Die , Mould and Special Machining Industries of South Africa in support of the growth and development of all manufacturing sectors</a:t>
            </a:r>
            <a:endParaRPr lang="en-ZA" sz="2000" dirty="0"/>
          </a:p>
          <a:p>
            <a:endParaRPr lang="en-ZA" dirty="0"/>
          </a:p>
        </p:txBody>
      </p:sp>
      <p:graphicFrame>
        <p:nvGraphicFramePr>
          <p:cNvPr id="3" name="Diagram 2">
            <a:extLst>
              <a:ext uri="{FF2B5EF4-FFF2-40B4-BE49-F238E27FC236}">
                <a16:creationId xmlns:a16="http://schemas.microsoft.com/office/drawing/2014/main" id="{6181D1FF-23A3-4D0C-9707-211DC7855485}"/>
              </a:ext>
            </a:extLst>
          </p:cNvPr>
          <p:cNvGraphicFramePr/>
          <p:nvPr>
            <p:extLst>
              <p:ext uri="{D42A27DB-BD31-4B8C-83A1-F6EECF244321}">
                <p14:modId xmlns:p14="http://schemas.microsoft.com/office/powerpoint/2010/main" val="3253802547"/>
              </p:ext>
            </p:extLst>
          </p:nvPr>
        </p:nvGraphicFramePr>
        <p:xfrm>
          <a:off x="4727832" y="106815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2CCE1F3F-9BF4-472A-94CC-CA3CA3145749}"/>
              </a:ext>
            </a:extLst>
          </p:cNvPr>
          <p:cNvSpPr txBox="1"/>
          <p:nvPr/>
        </p:nvSpPr>
        <p:spPr>
          <a:xfrm>
            <a:off x="7599136" y="3049393"/>
            <a:ext cx="2459264" cy="1323439"/>
          </a:xfrm>
          <a:prstGeom prst="rect">
            <a:avLst/>
          </a:prstGeom>
          <a:noFill/>
        </p:spPr>
        <p:txBody>
          <a:bodyPr wrap="square" rtlCol="0">
            <a:spAutoFit/>
          </a:bodyPr>
          <a:lstStyle/>
          <a:p>
            <a:pPr algn="ctr"/>
            <a:r>
              <a:rPr lang="en-ZA" sz="2000" b="1" dirty="0"/>
              <a:t>TOOL, DIE, MOULD &amp; SPECIAL MACHINING INDUSTRIES OF </a:t>
            </a:r>
          </a:p>
          <a:p>
            <a:pPr algn="ctr"/>
            <a:r>
              <a:rPr lang="en-ZA" sz="2000" b="1" dirty="0"/>
              <a:t>SOUTH AFRICA</a:t>
            </a:r>
          </a:p>
        </p:txBody>
      </p:sp>
    </p:spTree>
    <p:extLst>
      <p:ext uri="{BB962C8B-B14F-4D97-AF65-F5344CB8AC3E}">
        <p14:creationId xmlns:p14="http://schemas.microsoft.com/office/powerpoint/2010/main" val="337874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1343472" y="177841"/>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entury Gothic" panose="020B0502020202020204" pitchFamily="34" charset="0"/>
                <a:cs typeface="Arial" panose="020B0604020202020204" pitchFamily="34" charset="0"/>
              </a:rPr>
              <a:t>ENTERPRISE DEVELOPMENT SERVICE OFFERING</a:t>
            </a:r>
            <a:endParaRPr lang="en-ZA" sz="2800" b="1" dirty="0">
              <a:latin typeface="Century Gothic" panose="020B0502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3" name="Freeform: Shape 2">
            <a:extLst>
              <a:ext uri="{FF2B5EF4-FFF2-40B4-BE49-F238E27FC236}">
                <a16:creationId xmlns:a16="http://schemas.microsoft.com/office/drawing/2014/main" id="{25704229-D35F-4008-A8F9-D768040C9EF3}"/>
              </a:ext>
            </a:extLst>
          </p:cNvPr>
          <p:cNvSpPr/>
          <p:nvPr/>
        </p:nvSpPr>
        <p:spPr>
          <a:xfrm>
            <a:off x="1044444" y="2013627"/>
            <a:ext cx="3064849" cy="534600"/>
          </a:xfrm>
          <a:custGeom>
            <a:avLst/>
            <a:gdLst>
              <a:gd name="connsiteX0" fmla="*/ 0 w 3064849"/>
              <a:gd name="connsiteY0" fmla="*/ 0 h 534600"/>
              <a:gd name="connsiteX1" fmla="*/ 3064849 w 3064849"/>
              <a:gd name="connsiteY1" fmla="*/ 0 h 534600"/>
              <a:gd name="connsiteX2" fmla="*/ 3064849 w 3064849"/>
              <a:gd name="connsiteY2" fmla="*/ 534600 h 534600"/>
              <a:gd name="connsiteX3" fmla="*/ 0 w 3064849"/>
              <a:gd name="connsiteY3" fmla="*/ 534600 h 534600"/>
              <a:gd name="connsiteX4" fmla="*/ 0 w 3064849"/>
              <a:gd name="connsiteY4" fmla="*/ 0 h 53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849" h="534600">
                <a:moveTo>
                  <a:pt x="0" y="0"/>
                </a:moveTo>
                <a:lnTo>
                  <a:pt x="3064849" y="0"/>
                </a:lnTo>
                <a:lnTo>
                  <a:pt x="3064849" y="534600"/>
                </a:lnTo>
                <a:lnTo>
                  <a:pt x="0" y="534600"/>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ZA" sz="2800" b="1" kern="1200" dirty="0"/>
              <a:t>BENCHMARKING</a:t>
            </a:r>
            <a:endParaRPr lang="en-ZA" sz="2400" b="1" kern="1200" dirty="0"/>
          </a:p>
        </p:txBody>
      </p:sp>
      <p:sp>
        <p:nvSpPr>
          <p:cNvPr id="4" name="Left Brace 3">
            <a:extLst>
              <a:ext uri="{FF2B5EF4-FFF2-40B4-BE49-F238E27FC236}">
                <a16:creationId xmlns:a16="http://schemas.microsoft.com/office/drawing/2014/main" id="{832E7A35-F877-4AA7-A500-8C7AAC27402E}"/>
              </a:ext>
            </a:extLst>
          </p:cNvPr>
          <p:cNvSpPr/>
          <p:nvPr/>
        </p:nvSpPr>
        <p:spPr>
          <a:xfrm>
            <a:off x="4020085" y="1327394"/>
            <a:ext cx="485025" cy="1883394"/>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7EFBCA5F-BEC8-4F26-84C0-0D8EEBCD0F35}"/>
              </a:ext>
            </a:extLst>
          </p:cNvPr>
          <p:cNvSpPr/>
          <p:nvPr/>
        </p:nvSpPr>
        <p:spPr>
          <a:xfrm>
            <a:off x="4695991" y="1327394"/>
            <a:ext cx="6353005" cy="1883394"/>
          </a:xfrm>
          <a:custGeom>
            <a:avLst/>
            <a:gdLst>
              <a:gd name="connsiteX0" fmla="*/ 0 w 6596340"/>
              <a:gd name="connsiteY0" fmla="*/ 0 h 1069200"/>
              <a:gd name="connsiteX1" fmla="*/ 6596340 w 6596340"/>
              <a:gd name="connsiteY1" fmla="*/ 0 h 1069200"/>
              <a:gd name="connsiteX2" fmla="*/ 6596340 w 6596340"/>
              <a:gd name="connsiteY2" fmla="*/ 1069200 h 1069200"/>
              <a:gd name="connsiteX3" fmla="*/ 0 w 6596340"/>
              <a:gd name="connsiteY3" fmla="*/ 1069200 h 1069200"/>
              <a:gd name="connsiteX4" fmla="*/ 0 w 6596340"/>
              <a:gd name="connsiteY4" fmla="*/ 0 h 106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340" h="1069200">
                <a:moveTo>
                  <a:pt x="0" y="0"/>
                </a:moveTo>
                <a:lnTo>
                  <a:pt x="6596340" y="0"/>
                </a:lnTo>
                <a:lnTo>
                  <a:pt x="6596340" y="1069200"/>
                </a:lnTo>
                <a:lnTo>
                  <a:pt x="0" y="1069200"/>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Font typeface="Arial" panose="020B0604020202020204" pitchFamily="34" charset="0"/>
              <a:buChar char="•"/>
            </a:pPr>
            <a:r>
              <a:rPr lang="en-ZA" sz="2400" b="1" kern="1200" dirty="0">
                <a:latin typeface="Century Gothic" panose="020B0502020202020204" pitchFamily="34" charset="0"/>
                <a:cs typeface="Arial" panose="020B0604020202020204" pitchFamily="34" charset="0"/>
              </a:rPr>
              <a:t>Measuring current status of a company</a:t>
            </a:r>
            <a:endParaRPr lang="en-ZA" sz="2400" kern="1200" dirty="0"/>
          </a:p>
          <a:p>
            <a:pPr marL="228600" lvl="1" indent="-228600" algn="l" defTabSz="889000">
              <a:lnSpc>
                <a:spcPct val="150000"/>
              </a:lnSpc>
              <a:spcBef>
                <a:spcPct val="0"/>
              </a:spcBef>
              <a:spcAft>
                <a:spcPct val="15000"/>
              </a:spcAft>
              <a:buChar char="•"/>
            </a:pPr>
            <a:r>
              <a:rPr lang="en-ZA" sz="2400" b="1" kern="1200" dirty="0">
                <a:latin typeface="Century Gothic" panose="020B0502020202020204" pitchFamily="34" charset="0"/>
                <a:cs typeface="Arial" panose="020B0604020202020204" pitchFamily="34" charset="0"/>
              </a:rPr>
              <a:t>Determining actions that should be taken to implement improvements.</a:t>
            </a:r>
          </a:p>
        </p:txBody>
      </p:sp>
      <p:sp>
        <p:nvSpPr>
          <p:cNvPr id="10" name="Freeform: Shape 9">
            <a:extLst>
              <a:ext uri="{FF2B5EF4-FFF2-40B4-BE49-F238E27FC236}">
                <a16:creationId xmlns:a16="http://schemas.microsoft.com/office/drawing/2014/main" id="{3DB1A53E-04BC-409E-A6C1-7B03CF5AD48F}"/>
              </a:ext>
            </a:extLst>
          </p:cNvPr>
          <p:cNvSpPr/>
          <p:nvPr/>
        </p:nvSpPr>
        <p:spPr>
          <a:xfrm>
            <a:off x="1479338" y="4028546"/>
            <a:ext cx="2584274" cy="534600"/>
          </a:xfrm>
          <a:custGeom>
            <a:avLst/>
            <a:gdLst>
              <a:gd name="connsiteX0" fmla="*/ 0 w 2584274"/>
              <a:gd name="connsiteY0" fmla="*/ 0 h 534600"/>
              <a:gd name="connsiteX1" fmla="*/ 2584274 w 2584274"/>
              <a:gd name="connsiteY1" fmla="*/ 0 h 534600"/>
              <a:gd name="connsiteX2" fmla="*/ 2584274 w 2584274"/>
              <a:gd name="connsiteY2" fmla="*/ 534600 h 534600"/>
              <a:gd name="connsiteX3" fmla="*/ 0 w 2584274"/>
              <a:gd name="connsiteY3" fmla="*/ 534600 h 534600"/>
              <a:gd name="connsiteX4" fmla="*/ 0 w 2584274"/>
              <a:gd name="connsiteY4" fmla="*/ 0 h 53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274" h="534600">
                <a:moveTo>
                  <a:pt x="0" y="0"/>
                </a:moveTo>
                <a:lnTo>
                  <a:pt x="2584274" y="0"/>
                </a:lnTo>
                <a:lnTo>
                  <a:pt x="2584274" y="534600"/>
                </a:lnTo>
                <a:lnTo>
                  <a:pt x="0" y="534600"/>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ZA" sz="2700" b="1" kern="1200" dirty="0"/>
              <a:t>INTERVENTION</a:t>
            </a:r>
          </a:p>
        </p:txBody>
      </p:sp>
      <p:sp>
        <p:nvSpPr>
          <p:cNvPr id="12" name="Left Brace 11">
            <a:extLst>
              <a:ext uri="{FF2B5EF4-FFF2-40B4-BE49-F238E27FC236}">
                <a16:creationId xmlns:a16="http://schemas.microsoft.com/office/drawing/2014/main" id="{5D6D063E-BFA8-4362-8330-E5EF9757B070}"/>
              </a:ext>
            </a:extLst>
          </p:cNvPr>
          <p:cNvSpPr/>
          <p:nvPr/>
        </p:nvSpPr>
        <p:spPr>
          <a:xfrm>
            <a:off x="3996706" y="3760212"/>
            <a:ext cx="516854" cy="1093319"/>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C57F0D69-CC02-4227-A428-54502F4FD5C5}"/>
              </a:ext>
            </a:extLst>
          </p:cNvPr>
          <p:cNvSpPr/>
          <p:nvPr/>
        </p:nvSpPr>
        <p:spPr>
          <a:xfrm>
            <a:off x="4695991" y="3760212"/>
            <a:ext cx="6353005" cy="1124021"/>
          </a:xfrm>
          <a:custGeom>
            <a:avLst/>
            <a:gdLst>
              <a:gd name="connsiteX0" fmla="*/ 0 w 7029225"/>
              <a:gd name="connsiteY0" fmla="*/ 0 h 668250"/>
              <a:gd name="connsiteX1" fmla="*/ 7029225 w 7029225"/>
              <a:gd name="connsiteY1" fmla="*/ 0 h 668250"/>
              <a:gd name="connsiteX2" fmla="*/ 7029225 w 7029225"/>
              <a:gd name="connsiteY2" fmla="*/ 668250 h 668250"/>
              <a:gd name="connsiteX3" fmla="*/ 0 w 7029225"/>
              <a:gd name="connsiteY3" fmla="*/ 668250 h 668250"/>
              <a:gd name="connsiteX4" fmla="*/ 0 w 7029225"/>
              <a:gd name="connsiteY4" fmla="*/ 0 h 66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225" h="668250">
                <a:moveTo>
                  <a:pt x="0" y="0"/>
                </a:moveTo>
                <a:lnTo>
                  <a:pt x="7029225" y="0"/>
                </a:lnTo>
                <a:lnTo>
                  <a:pt x="7029225" y="668250"/>
                </a:lnTo>
                <a:lnTo>
                  <a:pt x="0" y="668250"/>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marL="342900" lvl="1" indent="-342900" algn="l" defTabSz="800100">
              <a:lnSpc>
                <a:spcPct val="150000"/>
              </a:lnSpc>
              <a:spcBef>
                <a:spcPct val="0"/>
              </a:spcBef>
              <a:spcAft>
                <a:spcPct val="15000"/>
              </a:spcAft>
              <a:buFont typeface="Arial" panose="020B0604020202020204" pitchFamily="34" charset="0"/>
              <a:buChar char="•"/>
            </a:pPr>
            <a:r>
              <a:rPr lang="en-ZA" sz="2400" b="1" kern="1200" dirty="0">
                <a:latin typeface="Century Gothic" panose="020B0502020202020204" pitchFamily="34" charset="0"/>
                <a:cs typeface="Arial" panose="020B0604020202020204" pitchFamily="34" charset="0"/>
              </a:rPr>
              <a:t>Detailed focus workshops to address strategic areas of improvement.</a:t>
            </a:r>
            <a:endParaRPr lang="en-ZA" sz="2400" kern="1200" dirty="0"/>
          </a:p>
        </p:txBody>
      </p:sp>
    </p:spTree>
    <p:extLst>
      <p:ext uri="{BB962C8B-B14F-4D97-AF65-F5344CB8AC3E}">
        <p14:creationId xmlns:p14="http://schemas.microsoft.com/office/powerpoint/2010/main" val="4976555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1343472" y="177841"/>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entury Gothic" panose="020B0502020202020204" pitchFamily="34" charset="0"/>
                <a:cs typeface="Arial" panose="020B0604020202020204" pitchFamily="34" charset="0"/>
              </a:rPr>
              <a:t>WHAT DO COMPANIES SAY ABOUT THE PROGRAMME?</a:t>
            </a:r>
            <a:endParaRPr lang="en-ZA" sz="2800" b="1" dirty="0">
              <a:latin typeface="Century Gothic" panose="020B0502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2" name="TextBox 1">
            <a:extLst>
              <a:ext uri="{FF2B5EF4-FFF2-40B4-BE49-F238E27FC236}">
                <a16:creationId xmlns:a16="http://schemas.microsoft.com/office/drawing/2014/main" id="{049C20A5-9761-4447-9F6F-F774159CD393}"/>
              </a:ext>
            </a:extLst>
          </p:cNvPr>
          <p:cNvSpPr txBox="1"/>
          <p:nvPr/>
        </p:nvSpPr>
        <p:spPr>
          <a:xfrm>
            <a:off x="1455234" y="2030744"/>
            <a:ext cx="7336597" cy="3794885"/>
          </a:xfrm>
          <a:prstGeom prst="rect">
            <a:avLst/>
          </a:prstGeom>
          <a:noFill/>
        </p:spPr>
        <p:txBody>
          <a:bodyPr wrap="square" rtlCol="0">
            <a:spAutoFit/>
          </a:bodyPr>
          <a:lstStyle/>
          <a:p>
            <a:pPr marL="0" marR="0" indent="0" algn="l">
              <a:lnSpc>
                <a:spcPct val="118000"/>
              </a:lnSpc>
              <a:spcBef>
                <a:spcPts val="0"/>
              </a:spcBef>
              <a:spcAft>
                <a:spcPts val="600"/>
              </a:spcAft>
            </a:pPr>
            <a:r>
              <a:rPr lang="en-US" sz="2000" kern="1400" dirty="0">
                <a:ln>
                  <a:noFill/>
                </a:ln>
                <a:solidFill>
                  <a:srgbClr val="000000"/>
                </a:solidFill>
                <a:effectLst/>
                <a:latin typeface="Century Gothic" panose="020B0502020202020204" pitchFamily="34" charset="0"/>
              </a:rPr>
              <a:t>“This Programme resulted in great benefits for the company. </a:t>
            </a:r>
            <a:r>
              <a:rPr lang="en-US" sz="2000" kern="1400" dirty="0">
                <a:solidFill>
                  <a:srgbClr val="000000"/>
                </a:solidFill>
                <a:latin typeface="Century Gothic" panose="020B0502020202020204" pitchFamily="34" charset="0"/>
              </a:rPr>
              <a:t>T</a:t>
            </a:r>
            <a:r>
              <a:rPr lang="en-US" sz="2000" kern="1400" dirty="0">
                <a:ln>
                  <a:noFill/>
                </a:ln>
                <a:solidFill>
                  <a:srgbClr val="000000"/>
                </a:solidFill>
                <a:effectLst/>
                <a:latin typeface="Century Gothic" panose="020B0502020202020204" pitchFamily="34" charset="0"/>
              </a:rPr>
              <a:t>he net effect of our participation in the PtSA Benchmarking process, has first and foremost been a substantial increase in our productivity. Our output more than doubled with, in essence, no investment in capital equipment. This led to us being more competitive which, in turn, increased profitability. Being profitable makes our business more sustainable.”</a:t>
            </a:r>
          </a:p>
          <a:p>
            <a:pPr marL="0" marR="0" indent="0" algn="l">
              <a:lnSpc>
                <a:spcPct val="119000"/>
              </a:lnSpc>
              <a:spcBef>
                <a:spcPts val="0"/>
              </a:spcBef>
              <a:spcAft>
                <a:spcPts val="600"/>
              </a:spcAft>
            </a:pPr>
            <a:r>
              <a:rPr lang="en-US" sz="2000" i="1" kern="1400" dirty="0">
                <a:ln>
                  <a:noFill/>
                </a:ln>
                <a:solidFill>
                  <a:srgbClr val="000000"/>
                </a:solidFill>
                <a:effectLst/>
                <a:latin typeface="Century Gothic" panose="020B0502020202020204" pitchFamily="34" charset="0"/>
              </a:rPr>
              <a:t>- </a:t>
            </a:r>
            <a:r>
              <a:rPr lang="en-US" sz="2000" i="1" kern="1400" dirty="0" err="1">
                <a:ln>
                  <a:noFill/>
                </a:ln>
                <a:solidFill>
                  <a:srgbClr val="000000"/>
                </a:solidFill>
                <a:effectLst/>
                <a:latin typeface="Century Gothic" panose="020B0502020202020204" pitchFamily="34" charset="0"/>
              </a:rPr>
              <a:t>Lasni</a:t>
            </a:r>
            <a:r>
              <a:rPr lang="en-US" sz="2000" i="1" kern="1400" dirty="0">
                <a:ln>
                  <a:noFill/>
                </a:ln>
                <a:solidFill>
                  <a:srgbClr val="000000"/>
                </a:solidFill>
                <a:effectLst/>
                <a:latin typeface="Century Gothic" panose="020B0502020202020204" pitchFamily="34" charset="0"/>
              </a:rPr>
              <a:t> Millar, MD of </a:t>
            </a:r>
            <a:r>
              <a:rPr lang="en-US" sz="2000" b="1" i="1" kern="1400" dirty="0">
                <a:ln>
                  <a:noFill/>
                </a:ln>
                <a:solidFill>
                  <a:srgbClr val="000000"/>
                </a:solidFill>
                <a:effectLst/>
                <a:latin typeface="Century Gothic" panose="020B0502020202020204" pitchFamily="34" charset="0"/>
              </a:rPr>
              <a:t>Wagner Systems</a:t>
            </a:r>
          </a:p>
          <a:p>
            <a:endParaRPr lang="en-ZA" dirty="0"/>
          </a:p>
        </p:txBody>
      </p:sp>
      <p:pic>
        <p:nvPicPr>
          <p:cNvPr id="1026" name="Picture 2" descr="Precision engineering Cape Town - Wagner Systems - Fine mechanics">
            <a:extLst>
              <a:ext uri="{FF2B5EF4-FFF2-40B4-BE49-F238E27FC236}">
                <a16:creationId xmlns:a16="http://schemas.microsoft.com/office/drawing/2014/main" id="{B89A6B5D-B77C-4CEF-ADDE-F3E40207D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665" y="1086850"/>
            <a:ext cx="3359331" cy="82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6467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9" name="Title 1">
            <a:extLst>
              <a:ext uri="{FF2B5EF4-FFF2-40B4-BE49-F238E27FC236}">
                <a16:creationId xmlns:a16="http://schemas.microsoft.com/office/drawing/2014/main" id="{5504BC46-3457-4252-AA9F-EEFABA85196D}"/>
              </a:ext>
            </a:extLst>
          </p:cNvPr>
          <p:cNvSpPr txBox="1">
            <a:spLocks/>
          </p:cNvSpPr>
          <p:nvPr/>
        </p:nvSpPr>
        <p:spPr>
          <a:xfrm>
            <a:off x="1343472" y="177841"/>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entury Gothic" panose="020B0502020202020204" pitchFamily="34" charset="0"/>
                <a:cs typeface="Arial" panose="020B0604020202020204" pitchFamily="34" charset="0"/>
              </a:rPr>
              <a:t>WHAT DO COMPANIES SAY ABOUT THE PROGRAMME?</a:t>
            </a:r>
            <a:endParaRPr lang="en-ZA" sz="2800" b="1" dirty="0">
              <a:latin typeface="Century Gothic" panose="020B0502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6B3086-E1AC-479C-804C-31F15886B64E}"/>
              </a:ext>
            </a:extLst>
          </p:cNvPr>
          <p:cNvSpPr txBox="1"/>
          <p:nvPr/>
        </p:nvSpPr>
        <p:spPr>
          <a:xfrm>
            <a:off x="1455235" y="2565681"/>
            <a:ext cx="8636619" cy="3051285"/>
          </a:xfrm>
          <a:prstGeom prst="rect">
            <a:avLst/>
          </a:prstGeom>
          <a:noFill/>
        </p:spPr>
        <p:txBody>
          <a:bodyPr wrap="square" rtlCol="0">
            <a:spAutoFit/>
          </a:bodyPr>
          <a:lstStyle/>
          <a:p>
            <a:pPr marL="0" marR="0" indent="0" algn="l">
              <a:lnSpc>
                <a:spcPct val="118000"/>
              </a:lnSpc>
              <a:spcBef>
                <a:spcPts val="0"/>
              </a:spcBef>
              <a:spcAft>
                <a:spcPts val="600"/>
              </a:spcAft>
            </a:pPr>
            <a:r>
              <a:rPr lang="en-US" sz="2000" kern="1400" dirty="0">
                <a:ln>
                  <a:noFill/>
                </a:ln>
                <a:solidFill>
                  <a:srgbClr val="000000"/>
                </a:solidFill>
                <a:effectLst/>
                <a:latin typeface="Century Gothic" panose="020B0502020202020204" pitchFamily="34" charset="0"/>
              </a:rPr>
              <a:t>“The ED team introduced Trello, a web-based Kanban style </a:t>
            </a:r>
            <a:r>
              <a:rPr lang="en-US" sz="2000" kern="1400" dirty="0" err="1">
                <a:ln>
                  <a:noFill/>
                </a:ln>
                <a:solidFill>
                  <a:srgbClr val="000000"/>
                </a:solidFill>
                <a:effectLst/>
                <a:latin typeface="Century Gothic" panose="020B0502020202020204" pitchFamily="34" charset="0"/>
              </a:rPr>
              <a:t>programme</a:t>
            </a:r>
            <a:r>
              <a:rPr lang="en-US" sz="2000" kern="1400" dirty="0">
                <a:ln>
                  <a:noFill/>
                </a:ln>
                <a:solidFill>
                  <a:srgbClr val="000000"/>
                </a:solidFill>
                <a:effectLst/>
                <a:latin typeface="Century Gothic" panose="020B0502020202020204" pitchFamily="34" charset="0"/>
              </a:rPr>
              <a:t> to improve the process flow through our workshop. They also implemented a rework process flow and report as well as implementing S6 to mark out the workshop and standardize each workstation which improves time management and productivity. It was an eye opener to see how a small change in each area makes a huge difference.”</a:t>
            </a:r>
          </a:p>
          <a:p>
            <a:pPr marL="0" marR="0" indent="0" algn="l">
              <a:lnSpc>
                <a:spcPct val="119000"/>
              </a:lnSpc>
              <a:spcBef>
                <a:spcPts val="0"/>
              </a:spcBef>
              <a:spcAft>
                <a:spcPts val="600"/>
              </a:spcAft>
            </a:pPr>
            <a:r>
              <a:rPr lang="en-US" sz="2000" i="1" kern="1400" dirty="0">
                <a:ln>
                  <a:noFill/>
                </a:ln>
                <a:solidFill>
                  <a:srgbClr val="000000"/>
                </a:solidFill>
                <a:effectLst/>
                <a:latin typeface="Century Gothic" panose="020B0502020202020204" pitchFamily="34" charset="0"/>
              </a:rPr>
              <a:t>- </a:t>
            </a:r>
            <a:r>
              <a:rPr lang="en-US" sz="2000" i="1" kern="1400" dirty="0" err="1">
                <a:ln>
                  <a:noFill/>
                </a:ln>
                <a:solidFill>
                  <a:srgbClr val="000000"/>
                </a:solidFill>
                <a:effectLst/>
                <a:latin typeface="Century Gothic" panose="020B0502020202020204" pitchFamily="34" charset="0"/>
              </a:rPr>
              <a:t>Dewet</a:t>
            </a:r>
            <a:r>
              <a:rPr lang="en-US" sz="2000" i="1" kern="1400" dirty="0">
                <a:ln>
                  <a:noFill/>
                </a:ln>
                <a:solidFill>
                  <a:srgbClr val="000000"/>
                </a:solidFill>
                <a:effectLst/>
                <a:latin typeface="Century Gothic" panose="020B0502020202020204" pitchFamily="34" charset="0"/>
              </a:rPr>
              <a:t> van </a:t>
            </a:r>
            <a:r>
              <a:rPr lang="en-US" sz="2000" i="1" kern="1400" dirty="0" err="1">
                <a:ln>
                  <a:noFill/>
                </a:ln>
                <a:solidFill>
                  <a:srgbClr val="000000"/>
                </a:solidFill>
                <a:effectLst/>
                <a:latin typeface="Century Gothic" panose="020B0502020202020204" pitchFamily="34" charset="0"/>
              </a:rPr>
              <a:t>Veijeren</a:t>
            </a:r>
            <a:r>
              <a:rPr lang="en-US" sz="2000" i="1" kern="1400" dirty="0">
                <a:solidFill>
                  <a:srgbClr val="000000"/>
                </a:solidFill>
                <a:latin typeface="Century Gothic" panose="020B0502020202020204" pitchFamily="34" charset="0"/>
              </a:rPr>
              <a:t>, </a:t>
            </a:r>
            <a:r>
              <a:rPr lang="en-US" sz="2000" b="1" i="1" kern="1400" dirty="0">
                <a:solidFill>
                  <a:srgbClr val="000000"/>
                </a:solidFill>
                <a:latin typeface="Century Gothic" panose="020B0502020202020204" pitchFamily="34" charset="0"/>
              </a:rPr>
              <a:t>Robbie </a:t>
            </a:r>
            <a:r>
              <a:rPr lang="en-US" sz="2000" b="1" i="1" kern="1400" dirty="0" err="1">
                <a:solidFill>
                  <a:srgbClr val="000000"/>
                </a:solidFill>
                <a:latin typeface="Century Gothic" panose="020B0502020202020204" pitchFamily="34" charset="0"/>
              </a:rPr>
              <a:t>Deyzel</a:t>
            </a:r>
            <a:r>
              <a:rPr lang="en-US" sz="2000" b="1" i="1" kern="1400" dirty="0">
                <a:solidFill>
                  <a:srgbClr val="000000"/>
                </a:solidFill>
                <a:latin typeface="Century Gothic" panose="020B0502020202020204" pitchFamily="34" charset="0"/>
              </a:rPr>
              <a:t> Engineering</a:t>
            </a:r>
            <a:endParaRPr lang="en-ZA" b="1" dirty="0"/>
          </a:p>
        </p:txBody>
      </p:sp>
      <p:pic>
        <p:nvPicPr>
          <p:cNvPr id="2052" name="Picture 4" descr="Robbie Deyzel Engineering cc - Home | Facebook">
            <a:extLst>
              <a:ext uri="{FF2B5EF4-FFF2-40B4-BE49-F238E27FC236}">
                <a16:creationId xmlns:a16="http://schemas.microsoft.com/office/drawing/2014/main" id="{B27552B7-FB23-4D0C-96C8-3B5CB8443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290" y="1050737"/>
            <a:ext cx="1467978" cy="128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0194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1343472" y="177841"/>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entury Gothic" panose="020B0502020202020204" pitchFamily="34" charset="0"/>
                <a:cs typeface="Arial" panose="020B0604020202020204" pitchFamily="34" charset="0"/>
              </a:rPr>
              <a:t>NETWORKING AND MATCHMAKING </a:t>
            </a:r>
            <a:endParaRPr lang="en-ZA" sz="2800" b="1" dirty="0">
              <a:latin typeface="Century Gothic" panose="020B0502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5" name="TextBox 4">
            <a:extLst>
              <a:ext uri="{FF2B5EF4-FFF2-40B4-BE49-F238E27FC236}">
                <a16:creationId xmlns:a16="http://schemas.microsoft.com/office/drawing/2014/main" id="{A8EC2800-54C5-4AEC-A7A4-BA6A584B18F6}"/>
              </a:ext>
            </a:extLst>
          </p:cNvPr>
          <p:cNvSpPr txBox="1"/>
          <p:nvPr/>
        </p:nvSpPr>
        <p:spPr>
          <a:xfrm>
            <a:off x="1455235" y="1370048"/>
            <a:ext cx="7532647" cy="3416320"/>
          </a:xfrm>
          <a:prstGeom prst="rect">
            <a:avLst/>
          </a:prstGeom>
          <a:noFill/>
        </p:spPr>
        <p:txBody>
          <a:bodyPr wrap="square" rtlCol="0">
            <a:spAutoFit/>
          </a:bodyPr>
          <a:lstStyle/>
          <a:p>
            <a:pPr marL="457200" indent="-457200">
              <a:buFont typeface="Arial" panose="020B0604020202020204" pitchFamily="34" charset="0"/>
              <a:buChar char="•"/>
            </a:pPr>
            <a:r>
              <a:rPr lang="en-ZA" sz="2400" b="1" dirty="0">
                <a:latin typeface="Century Gothic" panose="020B0502020202020204" pitchFamily="34" charset="0"/>
              </a:rPr>
              <a:t>WEBINARS </a:t>
            </a:r>
          </a:p>
          <a:p>
            <a:r>
              <a:rPr lang="en-ZA" sz="2400" i="1" dirty="0">
                <a:latin typeface="Century Gothic" panose="020B0502020202020204" pitchFamily="34" charset="0"/>
              </a:rPr>
              <a:t>	- ISTMA Webinars </a:t>
            </a:r>
          </a:p>
          <a:p>
            <a:pPr marL="457200" indent="-457200">
              <a:buFont typeface="Arial" panose="020B0604020202020204" pitchFamily="34" charset="0"/>
              <a:buChar char="•"/>
            </a:pPr>
            <a:endParaRPr lang="en-ZA" sz="2400" dirty="0">
              <a:latin typeface="Century Gothic" panose="020B0502020202020204" pitchFamily="34" charset="0"/>
            </a:endParaRPr>
          </a:p>
          <a:p>
            <a:pPr marL="457200" indent="-457200">
              <a:buFont typeface="Arial" panose="020B0604020202020204" pitchFamily="34" charset="0"/>
              <a:buChar char="•"/>
            </a:pPr>
            <a:r>
              <a:rPr lang="en-ZA" sz="2400" b="1" dirty="0">
                <a:latin typeface="Century Gothic" panose="020B0502020202020204" pitchFamily="34" charset="0"/>
              </a:rPr>
              <a:t>NATIONAL and REGIONAL NETWORKING EVENTS</a:t>
            </a:r>
          </a:p>
          <a:p>
            <a:pPr marL="457200" indent="-457200">
              <a:buFont typeface="Arial" panose="020B0604020202020204" pitchFamily="34" charset="0"/>
              <a:buChar char="•"/>
            </a:pPr>
            <a:endParaRPr lang="en-ZA" sz="2400" b="1" dirty="0">
              <a:latin typeface="Century Gothic" panose="020B0502020202020204" pitchFamily="34" charset="0"/>
            </a:endParaRPr>
          </a:p>
          <a:p>
            <a:pPr marL="457200" indent="-457200">
              <a:buFont typeface="Arial" panose="020B0604020202020204" pitchFamily="34" charset="0"/>
              <a:buChar char="•"/>
            </a:pPr>
            <a:r>
              <a:rPr lang="en-ZA" sz="2400" b="1" dirty="0">
                <a:latin typeface="Century Gothic" panose="020B0502020202020204" pitchFamily="34" charset="0"/>
              </a:rPr>
              <a:t>PtSA CONFERENCES</a:t>
            </a:r>
          </a:p>
          <a:p>
            <a:pPr marL="457200" indent="-457200">
              <a:buFont typeface="Arial" panose="020B0604020202020204" pitchFamily="34" charset="0"/>
              <a:buChar char="•"/>
            </a:pPr>
            <a:endParaRPr lang="en-ZA" sz="2400" b="1" dirty="0">
              <a:latin typeface="Century Gothic" panose="020B0502020202020204" pitchFamily="34" charset="0"/>
            </a:endParaRPr>
          </a:p>
          <a:p>
            <a:pPr marL="457200" indent="-457200">
              <a:buFont typeface="Arial" panose="020B0604020202020204" pitchFamily="34" charset="0"/>
              <a:buChar char="•"/>
            </a:pPr>
            <a:r>
              <a:rPr lang="en-ZA" sz="2400" b="1" dirty="0">
                <a:latin typeface="Century Gothic" panose="020B0502020202020204" pitchFamily="34" charset="0"/>
              </a:rPr>
              <a:t>PtSA CONVENTIONS</a:t>
            </a:r>
          </a:p>
        </p:txBody>
      </p:sp>
    </p:spTree>
    <p:extLst>
      <p:ext uri="{BB962C8B-B14F-4D97-AF65-F5344CB8AC3E}">
        <p14:creationId xmlns:p14="http://schemas.microsoft.com/office/powerpoint/2010/main" val="1943702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1343472" y="177841"/>
            <a:ext cx="9340735"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entury Gothic" panose="020B0502020202020204" pitchFamily="34" charset="0"/>
                <a:cs typeface="Arial" panose="020B0604020202020204" pitchFamily="34" charset="0"/>
              </a:rPr>
              <a:t>SKILLS DEVELOPMENT </a:t>
            </a:r>
            <a:endParaRPr lang="en-ZA" sz="2800" b="1" dirty="0">
              <a:latin typeface="Century Gothic" panose="020B0502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5" name="TextBox 4">
            <a:extLst>
              <a:ext uri="{FF2B5EF4-FFF2-40B4-BE49-F238E27FC236}">
                <a16:creationId xmlns:a16="http://schemas.microsoft.com/office/drawing/2014/main" id="{A8EC2800-54C5-4AEC-A7A4-BA6A584B18F6}"/>
              </a:ext>
            </a:extLst>
          </p:cNvPr>
          <p:cNvSpPr txBox="1"/>
          <p:nvPr/>
        </p:nvSpPr>
        <p:spPr>
          <a:xfrm>
            <a:off x="1455235" y="1370048"/>
            <a:ext cx="7532647" cy="3416320"/>
          </a:xfrm>
          <a:prstGeom prst="rect">
            <a:avLst/>
          </a:prstGeom>
          <a:noFill/>
        </p:spPr>
        <p:txBody>
          <a:bodyPr wrap="square" rtlCol="0">
            <a:spAutoFit/>
          </a:bodyPr>
          <a:lstStyle/>
          <a:p>
            <a:pPr marL="457200" indent="-457200">
              <a:buFont typeface="Arial" panose="020B0604020202020204" pitchFamily="34" charset="0"/>
              <a:buChar char="•"/>
            </a:pPr>
            <a:r>
              <a:rPr lang="en-ZA" sz="2400" b="1" dirty="0">
                <a:latin typeface="Century Gothic" panose="020B0502020202020204" pitchFamily="34" charset="0"/>
              </a:rPr>
              <a:t>TDM Apprenticeship Programme </a:t>
            </a:r>
          </a:p>
          <a:p>
            <a:pPr marL="457200" indent="-457200">
              <a:buFont typeface="Arial" panose="020B0604020202020204" pitchFamily="34" charset="0"/>
              <a:buChar char="•"/>
            </a:pPr>
            <a:endParaRPr lang="en-ZA" sz="2400" b="1" dirty="0">
              <a:latin typeface="Century Gothic" panose="020B0502020202020204" pitchFamily="34" charset="0"/>
            </a:endParaRPr>
          </a:p>
          <a:p>
            <a:r>
              <a:rPr lang="en-ZA" sz="2400" b="1" dirty="0">
                <a:latin typeface="Century Gothic" panose="020B0502020202020204" pitchFamily="34" charset="0"/>
              </a:rPr>
              <a:t>	</a:t>
            </a:r>
            <a:r>
              <a:rPr lang="en-ZA" sz="2400" i="1" dirty="0">
                <a:latin typeface="Century Gothic" panose="020B0502020202020204" pitchFamily="34" charset="0"/>
              </a:rPr>
              <a:t>- Currently         14 students 2018</a:t>
            </a:r>
          </a:p>
          <a:p>
            <a:r>
              <a:rPr lang="en-ZA" sz="2400" i="1" dirty="0">
                <a:latin typeface="Century Gothic" panose="020B0502020202020204" pitchFamily="34" charset="0"/>
              </a:rPr>
              <a:t>	- Recruitment of 9 students 2021</a:t>
            </a:r>
          </a:p>
          <a:p>
            <a:r>
              <a:rPr lang="en-ZA" sz="2400" i="1" dirty="0">
                <a:latin typeface="Century Gothic" panose="020B0502020202020204" pitchFamily="34" charset="0"/>
              </a:rPr>
              <a:t>           -Recruitment of 15 students 2022</a:t>
            </a:r>
          </a:p>
          <a:p>
            <a:r>
              <a:rPr lang="en-ZA" sz="2400" i="1" dirty="0">
                <a:latin typeface="Century Gothic" panose="020B0502020202020204" pitchFamily="34" charset="0"/>
              </a:rPr>
              <a:t>	</a:t>
            </a:r>
          </a:p>
          <a:p>
            <a:pPr marL="457200" indent="-457200">
              <a:buFont typeface="Arial" panose="020B0604020202020204" pitchFamily="34" charset="0"/>
              <a:buChar char="•"/>
            </a:pPr>
            <a:r>
              <a:rPr lang="en-ZA" sz="2400" b="1" dirty="0">
                <a:latin typeface="Century Gothic" panose="020B0502020202020204" pitchFamily="34" charset="0"/>
              </a:rPr>
              <a:t>Short Courses that benefit the TDM industry</a:t>
            </a:r>
          </a:p>
          <a:p>
            <a:pPr marL="457200" indent="-457200">
              <a:buFont typeface="Arial" panose="020B0604020202020204" pitchFamily="34" charset="0"/>
              <a:buChar char="•"/>
            </a:pPr>
            <a:endParaRPr lang="en-ZA" sz="2400" b="1" dirty="0">
              <a:latin typeface="Century Gothic" panose="020B0502020202020204" pitchFamily="34" charset="0"/>
            </a:endParaRPr>
          </a:p>
          <a:p>
            <a:endParaRPr lang="en-ZA" sz="2400" b="1" dirty="0">
              <a:latin typeface="Century Gothic" panose="020B0502020202020204" pitchFamily="34" charset="0"/>
            </a:endParaRPr>
          </a:p>
        </p:txBody>
      </p:sp>
    </p:spTree>
    <p:extLst>
      <p:ext uri="{BB962C8B-B14F-4D97-AF65-F5344CB8AC3E}">
        <p14:creationId xmlns:p14="http://schemas.microsoft.com/office/powerpoint/2010/main" val="507492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1018157"/>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6" name="Title 1">
            <a:extLst>
              <a:ext uri="{FF2B5EF4-FFF2-40B4-BE49-F238E27FC236}">
                <a16:creationId xmlns:a16="http://schemas.microsoft.com/office/drawing/2014/main" id="{7016DFAE-1733-43E9-96C0-CAB0F501BD16}"/>
              </a:ext>
            </a:extLst>
          </p:cNvPr>
          <p:cNvSpPr txBox="1">
            <a:spLocks/>
          </p:cNvSpPr>
          <p:nvPr/>
        </p:nvSpPr>
        <p:spPr>
          <a:xfrm>
            <a:off x="1455235" y="217527"/>
            <a:ext cx="9293159" cy="593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chemeClr val="tx1">
                    <a:lumMod val="85000"/>
                    <a:lumOff val="15000"/>
                  </a:schemeClr>
                </a:solidFill>
                <a:latin typeface="Century Gothic" panose="020B0502020202020204" pitchFamily="34" charset="0"/>
                <a:cs typeface="Arial" panose="020B0604020202020204" pitchFamily="34" charset="0"/>
              </a:rPr>
            </a:br>
            <a:endParaRPr lang="en-ZA" sz="2200" b="1" dirty="0">
              <a:solidFill>
                <a:srgbClr val="0070C0"/>
              </a:solidFill>
              <a:latin typeface="Century Gothic" panose="020B0502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92C682B3-DE24-4B46-9C8E-B719BC91CD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2" name="TextBox 1">
            <a:extLst>
              <a:ext uri="{FF2B5EF4-FFF2-40B4-BE49-F238E27FC236}">
                <a16:creationId xmlns:a16="http://schemas.microsoft.com/office/drawing/2014/main" id="{E79FE325-1EEB-4652-A961-371598CE9EA3}"/>
              </a:ext>
            </a:extLst>
          </p:cNvPr>
          <p:cNvSpPr txBox="1"/>
          <p:nvPr/>
        </p:nvSpPr>
        <p:spPr>
          <a:xfrm>
            <a:off x="1347355" y="370184"/>
            <a:ext cx="8909656" cy="523220"/>
          </a:xfrm>
          <a:prstGeom prst="rect">
            <a:avLst/>
          </a:prstGeom>
          <a:noFill/>
        </p:spPr>
        <p:txBody>
          <a:bodyPr wrap="square" rtlCol="0">
            <a:spAutoFit/>
          </a:bodyPr>
          <a:lstStyle/>
          <a:p>
            <a:r>
              <a:rPr lang="en-GB" sz="2800" b="1" dirty="0">
                <a:latin typeface="Century Gothic" panose="020B0502020202020204" pitchFamily="34" charset="0"/>
                <a:cs typeface="Arial" panose="020B0604020202020204" pitchFamily="34" charset="0"/>
              </a:rPr>
              <a:t>PtSA WESTERN CAPE CENTRE OF EXCELLENCE TEAM</a:t>
            </a:r>
            <a:endParaRPr lang="en-ZA" sz="2800" b="1" dirty="0">
              <a:latin typeface="Century Gothic" panose="020B0502020202020204" pitchFamily="34" charset="0"/>
              <a:cs typeface="Arial" panose="020B0604020202020204" pitchFamily="34" charset="0"/>
            </a:endParaRPr>
          </a:p>
        </p:txBody>
      </p:sp>
      <p:pic>
        <p:nvPicPr>
          <p:cNvPr id="16" name="Picture 15" descr="A group of people posing for a photo&#10;&#10;Description automatically generated with medium confidence">
            <a:extLst>
              <a:ext uri="{FF2B5EF4-FFF2-40B4-BE49-F238E27FC236}">
                <a16:creationId xmlns:a16="http://schemas.microsoft.com/office/drawing/2014/main" id="{9F8E267C-DB27-4E99-A239-5E7C1165C6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38" y="1526130"/>
            <a:ext cx="4613686" cy="3764317"/>
          </a:xfrm>
          <a:prstGeom prst="rect">
            <a:avLst/>
          </a:prstGeom>
        </p:spPr>
      </p:pic>
      <p:sp>
        <p:nvSpPr>
          <p:cNvPr id="3" name="TextBox 2">
            <a:extLst>
              <a:ext uri="{FF2B5EF4-FFF2-40B4-BE49-F238E27FC236}">
                <a16:creationId xmlns:a16="http://schemas.microsoft.com/office/drawing/2014/main" id="{5675026F-A0ED-4007-A533-87636D070862}"/>
              </a:ext>
            </a:extLst>
          </p:cNvPr>
          <p:cNvSpPr txBox="1"/>
          <p:nvPr/>
        </p:nvSpPr>
        <p:spPr>
          <a:xfrm>
            <a:off x="9164628" y="3316577"/>
            <a:ext cx="1888383" cy="830997"/>
          </a:xfrm>
          <a:prstGeom prst="rect">
            <a:avLst/>
          </a:prstGeom>
          <a:noFill/>
        </p:spPr>
        <p:txBody>
          <a:bodyPr wrap="square" rtlCol="0">
            <a:spAutoFit/>
          </a:bodyPr>
          <a:lstStyle/>
          <a:p>
            <a:r>
              <a:rPr lang="en-ZA" sz="2400" b="1" dirty="0">
                <a:latin typeface="Century Gothic" panose="020B0502020202020204" pitchFamily="34" charset="0"/>
              </a:rPr>
              <a:t>Specialised Services</a:t>
            </a:r>
            <a:endParaRPr lang="en-ZA" sz="2400" dirty="0">
              <a:latin typeface="Century Gothic" panose="020B0502020202020204" pitchFamily="34" charset="0"/>
            </a:endParaRPr>
          </a:p>
        </p:txBody>
      </p:sp>
      <p:pic>
        <p:nvPicPr>
          <p:cNvPr id="15" name="Picture 14">
            <a:extLst>
              <a:ext uri="{FF2B5EF4-FFF2-40B4-BE49-F238E27FC236}">
                <a16:creationId xmlns:a16="http://schemas.microsoft.com/office/drawing/2014/main" id="{7FD92BEE-00F4-4A80-BA4A-81A33C2B38A0}"/>
              </a:ext>
            </a:extLst>
          </p:cNvPr>
          <p:cNvPicPr>
            <a:picLocks noChangeAspect="1"/>
          </p:cNvPicPr>
          <p:nvPr/>
        </p:nvPicPr>
        <p:blipFill>
          <a:blip r:embed="rId6"/>
          <a:stretch>
            <a:fillRect/>
          </a:stretch>
        </p:blipFill>
        <p:spPr>
          <a:xfrm>
            <a:off x="6391013" y="3429000"/>
            <a:ext cx="2742791" cy="1858915"/>
          </a:xfrm>
          <a:prstGeom prst="rect">
            <a:avLst/>
          </a:prstGeom>
        </p:spPr>
      </p:pic>
      <p:sp>
        <p:nvSpPr>
          <p:cNvPr id="20" name="TextBox 19">
            <a:extLst>
              <a:ext uri="{FF2B5EF4-FFF2-40B4-BE49-F238E27FC236}">
                <a16:creationId xmlns:a16="http://schemas.microsoft.com/office/drawing/2014/main" id="{A62B2320-F47B-463F-AD7F-CE173C96CAF8}"/>
              </a:ext>
            </a:extLst>
          </p:cNvPr>
          <p:cNvSpPr txBox="1"/>
          <p:nvPr/>
        </p:nvSpPr>
        <p:spPr>
          <a:xfrm>
            <a:off x="6252118" y="1396160"/>
            <a:ext cx="4796878" cy="1569660"/>
          </a:xfrm>
          <a:prstGeom prst="rect">
            <a:avLst/>
          </a:prstGeom>
          <a:noFill/>
        </p:spPr>
        <p:txBody>
          <a:bodyPr wrap="square" rtlCol="0">
            <a:spAutoFit/>
          </a:bodyPr>
          <a:lstStyle/>
          <a:p>
            <a:r>
              <a:rPr lang="en-ZA" sz="2400" b="1" dirty="0">
                <a:latin typeface="Century Gothic" panose="020B0502020202020204" pitchFamily="34" charset="0"/>
              </a:rPr>
              <a:t>The team consists of Regional Manager, Industry Liaison Officer, Student Officer and Lecturers</a:t>
            </a:r>
            <a:endParaRPr lang="en-ZA" sz="2400" dirty="0">
              <a:latin typeface="Century Gothic" panose="020B0502020202020204" pitchFamily="34" charset="0"/>
            </a:endParaRPr>
          </a:p>
        </p:txBody>
      </p:sp>
    </p:spTree>
    <p:extLst>
      <p:ext uri="{BB962C8B-B14F-4D97-AF65-F5344CB8AC3E}">
        <p14:creationId xmlns:p14="http://schemas.microsoft.com/office/powerpoint/2010/main" val="384790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70EB5-FE1E-4C25-871C-64EF212BC948}"/>
              </a:ext>
            </a:extLst>
          </p:cNvPr>
          <p:cNvSpPr/>
          <p:nvPr/>
        </p:nvSpPr>
        <p:spPr>
          <a:xfrm>
            <a:off x="1455235" y="842312"/>
            <a:ext cx="9593766" cy="49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3" descr="A close up of a logo&#10;&#10;Description automatically generated">
            <a:extLst>
              <a:ext uri="{FF2B5EF4-FFF2-40B4-BE49-F238E27FC236}">
                <a16:creationId xmlns:a16="http://schemas.microsoft.com/office/drawing/2014/main" id="{278C3439-77CF-4B42-837A-B9E82E914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938" y="5932445"/>
            <a:ext cx="9505058" cy="8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18584E63-D4BF-4C63-BEAB-BB26B4CAD7D7}"/>
              </a:ext>
            </a:extLst>
          </p:cNvPr>
          <p:cNvSpPr txBox="1">
            <a:spLocks/>
          </p:cNvSpPr>
          <p:nvPr/>
        </p:nvSpPr>
        <p:spPr bwMode="auto">
          <a:xfrm>
            <a:off x="1343473" y="80305"/>
            <a:ext cx="8424239" cy="872896"/>
          </a:xfrm>
          <a:prstGeom prst="rect">
            <a:avLst/>
          </a:prstGeom>
        </p:spPr>
        <p:txBody>
          <a:bodyPr vert="horz" lIns="91440" tIns="45720" rIns="91440" bIns="45720" rtlCol="0" anchor="ctr">
            <a:noAutofit/>
          </a:bodyPr>
          <a:lstStyle>
            <a:defPPr>
              <a:defRPr lang="en-US"/>
            </a:defPPr>
            <a:lvl1pPr>
              <a:lnSpc>
                <a:spcPct val="90000"/>
              </a:lnSpc>
              <a:spcBef>
                <a:spcPct val="0"/>
              </a:spcBef>
              <a:defRPr sz="2400" b="1">
                <a:solidFill>
                  <a:schemeClr val="accent6">
                    <a:lumMod val="50000"/>
                  </a:schemeClr>
                </a:solidFill>
                <a:latin typeface="Arial" panose="020B0604020202020204" pitchFamily="34" charset="0"/>
                <a:ea typeface="+mj-ea"/>
                <a:cs typeface="Arial" panose="020B0604020202020204" pitchFamily="34" charset="0"/>
              </a:defRPr>
            </a:lvl1pPr>
          </a:lstStyle>
          <a:p>
            <a:endParaRPr lang="en-GB" dirty="0">
              <a:solidFill>
                <a:schemeClr val="tx1"/>
              </a:solidFill>
            </a:endParaRPr>
          </a:p>
        </p:txBody>
      </p:sp>
      <p:sp>
        <p:nvSpPr>
          <p:cNvPr id="16" name="Title 1">
            <a:extLst>
              <a:ext uri="{FF2B5EF4-FFF2-40B4-BE49-F238E27FC236}">
                <a16:creationId xmlns:a16="http://schemas.microsoft.com/office/drawing/2014/main" id="{3BACCD37-D9BB-447F-834E-2C9D4DAC89AC}"/>
              </a:ext>
            </a:extLst>
          </p:cNvPr>
          <p:cNvSpPr txBox="1">
            <a:spLocks/>
          </p:cNvSpPr>
          <p:nvPr/>
        </p:nvSpPr>
        <p:spPr>
          <a:xfrm>
            <a:off x="1343472" y="177841"/>
            <a:ext cx="9885806" cy="657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entury Gothic" panose="020B0502020202020204" pitchFamily="34" charset="0"/>
                <a:cs typeface="Arial" panose="020B0604020202020204" pitchFamily="34" charset="0"/>
              </a:rPr>
              <a:t>WESTERN CAPE REGIONAL STRUCTURE</a:t>
            </a:r>
            <a:endParaRPr lang="en-ZA" sz="2800" b="1" dirty="0">
              <a:latin typeface="Century Gothic" panose="020B0502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EA9EFE4-20D2-4506-9273-4F4612BB18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938" y="6046790"/>
            <a:ext cx="1856232" cy="417384"/>
          </a:xfrm>
          <a:prstGeom prst="rect">
            <a:avLst/>
          </a:prstGeom>
          <a:noFill/>
          <a:ln>
            <a:noFill/>
          </a:ln>
        </p:spPr>
      </p:pic>
      <p:sp>
        <p:nvSpPr>
          <p:cNvPr id="5" name="TextBox 4">
            <a:extLst>
              <a:ext uri="{FF2B5EF4-FFF2-40B4-BE49-F238E27FC236}">
                <a16:creationId xmlns:a16="http://schemas.microsoft.com/office/drawing/2014/main" id="{A8EC2800-54C5-4AEC-A7A4-BA6A584B18F6}"/>
              </a:ext>
            </a:extLst>
          </p:cNvPr>
          <p:cNvSpPr txBox="1"/>
          <p:nvPr/>
        </p:nvSpPr>
        <p:spPr>
          <a:xfrm>
            <a:off x="1489495" y="1399558"/>
            <a:ext cx="9193374" cy="32652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latin typeface="Century Gothic" panose="020B0502020202020204" pitchFamily="34" charset="0"/>
                <a:cs typeface="Arial" panose="020B0604020202020204" pitchFamily="34" charset="0"/>
              </a:rPr>
              <a:t>PtSA Western Cape Exco</a:t>
            </a:r>
          </a:p>
          <a:p>
            <a:pPr marL="285750" indent="-285750">
              <a:lnSpc>
                <a:spcPct val="150000"/>
              </a:lnSpc>
              <a:buFont typeface="Arial" panose="020B0604020202020204" pitchFamily="34" charset="0"/>
              <a:buChar char="•"/>
            </a:pPr>
            <a:r>
              <a:rPr lang="en-US" sz="2000" b="1" dirty="0">
                <a:solidFill>
                  <a:srgbClr val="0070C0"/>
                </a:solidFill>
                <a:latin typeface="Century Gothic" panose="020B0502020202020204" pitchFamily="34" charset="0"/>
                <a:cs typeface="Arial" panose="020B0604020202020204" pitchFamily="34" charset="0"/>
              </a:rPr>
              <a:t>PtSA Regional Manager (fulfills the role as Secretariate to the Exco)</a:t>
            </a:r>
          </a:p>
          <a:p>
            <a:pPr marL="285750" indent="-285750">
              <a:lnSpc>
                <a:spcPct val="150000"/>
              </a:lnSpc>
              <a:buFont typeface="Arial" panose="020B0604020202020204" pitchFamily="34" charset="0"/>
              <a:buChar char="•"/>
            </a:pPr>
            <a:r>
              <a:rPr lang="en-US" sz="2000" b="1" dirty="0">
                <a:latin typeface="Century Gothic" panose="020B0502020202020204" pitchFamily="34" charset="0"/>
                <a:cs typeface="Arial" panose="020B0604020202020204" pitchFamily="34" charset="0"/>
              </a:rPr>
              <a:t>PtSA Industry Liaison Officer (interface between TDM Industry and PtSA)</a:t>
            </a:r>
          </a:p>
          <a:p>
            <a:pPr marL="285750" indent="-285750">
              <a:lnSpc>
                <a:spcPct val="150000"/>
              </a:lnSpc>
              <a:buFont typeface="Arial" panose="020B0604020202020204" pitchFamily="34" charset="0"/>
              <a:buChar char="•"/>
            </a:pPr>
            <a:r>
              <a:rPr lang="en-US" sz="2000" b="1" dirty="0">
                <a:solidFill>
                  <a:srgbClr val="0070C0"/>
                </a:solidFill>
                <a:latin typeface="Century Gothic" panose="020B0502020202020204" pitchFamily="34" charset="0"/>
                <a:cs typeface="Arial" panose="020B0604020202020204" pitchFamily="34" charset="0"/>
              </a:rPr>
              <a:t>PtSA Student Liaison Officer (support for TDM students)</a:t>
            </a:r>
          </a:p>
          <a:p>
            <a:pPr marL="285750" indent="-285750">
              <a:lnSpc>
                <a:spcPct val="150000"/>
              </a:lnSpc>
              <a:buFont typeface="Arial" panose="020B0604020202020204" pitchFamily="34" charset="0"/>
              <a:buChar char="•"/>
            </a:pPr>
            <a:r>
              <a:rPr lang="en-ZA" sz="2000" b="1" dirty="0">
                <a:latin typeface="Century Gothic" panose="020B0502020202020204" pitchFamily="34" charset="0"/>
              </a:rPr>
              <a:t>PtSA Regional Lecturers (skilled qualified Toolmakers with extensive industry experience)</a:t>
            </a:r>
          </a:p>
          <a:p>
            <a:pPr marL="285750" indent="-285750">
              <a:lnSpc>
                <a:spcPct val="150000"/>
              </a:lnSpc>
              <a:buFont typeface="Arial" panose="020B0604020202020204" pitchFamily="34" charset="0"/>
              <a:buChar char="•"/>
            </a:pPr>
            <a:r>
              <a:rPr lang="en-ZA" sz="2000" b="1" dirty="0">
                <a:solidFill>
                  <a:srgbClr val="0070C0"/>
                </a:solidFill>
                <a:latin typeface="Century Gothic" panose="020B0502020202020204" pitchFamily="34" charset="0"/>
              </a:rPr>
              <a:t>PtSA Trade Test Centre </a:t>
            </a:r>
            <a:r>
              <a:rPr lang="en-GB" sz="2000" b="1" dirty="0">
                <a:solidFill>
                  <a:srgbClr val="0070C0"/>
                </a:solidFill>
                <a:latin typeface="Century Gothic" panose="020B0502020202020204" pitchFamily="34" charset="0"/>
              </a:rPr>
              <a:t>SAQA ID 91796 / 103177</a:t>
            </a:r>
          </a:p>
        </p:txBody>
      </p:sp>
    </p:spTree>
    <p:extLst>
      <p:ext uri="{BB962C8B-B14F-4D97-AF65-F5344CB8AC3E}">
        <p14:creationId xmlns:p14="http://schemas.microsoft.com/office/powerpoint/2010/main" val="111538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716</Words>
  <Application>Microsoft Office PowerPoint</Application>
  <PresentationFormat>Widescreen</PresentationFormat>
  <Paragraphs>107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davies</dc:creator>
  <cp:lastModifiedBy>John McEwan</cp:lastModifiedBy>
  <cp:revision>35</cp:revision>
  <dcterms:created xsi:type="dcterms:W3CDTF">2022-03-31T13:39:54Z</dcterms:created>
  <dcterms:modified xsi:type="dcterms:W3CDTF">2022-04-07T12:18:55Z</dcterms:modified>
</cp:coreProperties>
</file>