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8"/>
  </p:notesMasterIdLst>
  <p:sldIdLst>
    <p:sldId id="257" r:id="rId4"/>
    <p:sldId id="268" r:id="rId5"/>
    <p:sldId id="269" r:id="rId6"/>
    <p:sldId id="270" r:id="rId7"/>
    <p:sldId id="258" r:id="rId8"/>
    <p:sldId id="259" r:id="rId9"/>
    <p:sldId id="260" r:id="rId10"/>
    <p:sldId id="261" r:id="rId11"/>
    <p:sldId id="262" r:id="rId12"/>
    <p:sldId id="263" r:id="rId13"/>
    <p:sldId id="264" r:id="rId14"/>
    <p:sldId id="265" r:id="rId15"/>
    <p:sldId id="266" r:id="rId16"/>
    <p:sldId id="26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FF26523-0497-4507-8431-1DF099EE6EB1}" type="datetimeFigureOut">
              <a:rPr lang="en-US"/>
              <a:pPr>
                <a:defRPr/>
              </a:pPr>
              <a:t>9/5/2022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27FA242-72D7-493E-8D63-D63989F1172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04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
        <p:nvSpPr>
          <p:cNvPr id="204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B70EBC-D427-4732-90DB-E2136D6FBC3F}" type="datetime8">
              <a:rPr lang="en-US" altLang="en-US"/>
              <a:pPr fontAlgn="base">
                <a:spcBef>
                  <a:spcPct val="0"/>
                </a:spcBef>
                <a:spcAft>
                  <a:spcPct val="0"/>
                </a:spcAft>
              </a:pPr>
              <a:t>9/5/2022 8:05 PM</a:t>
            </a:fld>
            <a:endParaRPr lang="en-US" altLang="en-US"/>
          </a:p>
        </p:txBody>
      </p:sp>
      <p:sp>
        <p:nvSpPr>
          <p:cNvPr id="20486" name="Footer Placeholder 5"/>
          <p:cNvSpPr>
            <a:spLocks noGrp="1"/>
          </p:cNvSpPr>
          <p:nvPr>
            <p:ph type="ftr" sz="quarter" idx="4"/>
          </p:nvPr>
        </p:nvSpPr>
        <p:spPr bwMode="auto">
          <a:xfrm>
            <a:off x="0" y="8685213"/>
            <a:ext cx="6172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lt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sz="500" smtClean="0">
                <a:solidFill>
                  <a:srgbClr val="000000"/>
                </a:solidFill>
              </a:rPr>
            </a:br>
            <a:r>
              <a:rPr lang="en-US" altLang="en-US" sz="500" smtClean="0">
                <a:solidFill>
                  <a:srgbClr val="000000"/>
                </a:solidFill>
              </a:rPr>
              <a:t>MICROSOFT MAKES NO WARRANTIES, EXPRESS, IMPLIED OR STATUTORY, AS TO THE INFORMATION IN THIS PRESENTATION.</a:t>
            </a:r>
          </a:p>
          <a:p>
            <a:pPr fontAlgn="base">
              <a:spcBef>
                <a:spcPct val="0"/>
              </a:spcBef>
              <a:spcAft>
                <a:spcPct val="0"/>
              </a:spcAft>
            </a:pPr>
            <a:endParaRPr lang="en-US" altLang="en-US" sz="500" smtClean="0"/>
          </a:p>
        </p:txBody>
      </p:sp>
      <p:sp>
        <p:nvSpPr>
          <p:cNvPr id="20487" name="Slide Number Placeholder 6"/>
          <p:cNvSpPr>
            <a:spLocks noGrp="1"/>
          </p:cNvSpPr>
          <p:nvPr>
            <p:ph type="sldNum" sz="quarter" idx="5"/>
          </p:nvPr>
        </p:nvSpPr>
        <p:spPr bwMode="auto">
          <a:xfrm>
            <a:off x="6172200" y="8685213"/>
            <a:ext cx="6842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93DD675-47CB-421D-B647-0353316F6327}"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CCD10DB-76A5-4203-8EFD-ACFE9F6FA68C}" type="slidenum">
              <a:rPr lang="en-US" altLang="en-US"/>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161E4C5-CAC0-4A8E-B723-E51770563927}" type="slidenum">
              <a:rPr lang="en-US" altLang="en-US"/>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15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
        <p:nvSpPr>
          <p:cNvPr id="2150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207DE5-5B25-4B7C-A0CF-A0B8B7BAC7DE}" type="datetime8">
              <a:rPr lang="en-US" altLang="en-US"/>
              <a:pPr fontAlgn="base">
                <a:spcBef>
                  <a:spcPct val="0"/>
                </a:spcBef>
                <a:spcAft>
                  <a:spcPct val="0"/>
                </a:spcAft>
              </a:pPr>
              <a:t>9/5/2022 8:05 PM</a:t>
            </a:fld>
            <a:endParaRPr lang="en-US" altLang="en-US"/>
          </a:p>
        </p:txBody>
      </p:sp>
      <p:sp>
        <p:nvSpPr>
          <p:cNvPr id="2151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lt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smtClean="0">
                <a:solidFill>
                  <a:srgbClr val="000000"/>
                </a:solidFill>
              </a:rPr>
            </a:br>
            <a:r>
              <a:rPr lang="en-US" alt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altLang="en-US" smtClean="0"/>
          </a:p>
        </p:txBody>
      </p:sp>
      <p:sp>
        <p:nvSpPr>
          <p:cNvPr id="215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B0F1B4B-8DFB-44D0-A578-49EEAA3CD918}" type="slidenum">
              <a:rPr lang="en-US" altLang="en-US"/>
              <a:pPr/>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25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
        <p:nvSpPr>
          <p:cNvPr id="2253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DF29C5-B3EB-46FA-A22A-AEF1A2993ED0}" type="datetime8">
              <a:rPr lang="en-US" altLang="en-US"/>
              <a:pPr fontAlgn="base">
                <a:spcBef>
                  <a:spcPct val="0"/>
                </a:spcBef>
                <a:spcAft>
                  <a:spcPct val="0"/>
                </a:spcAft>
              </a:pPr>
              <a:t>9/5/2022 8:05 PM</a:t>
            </a:fld>
            <a:endParaRPr lang="en-US" altLang="en-US"/>
          </a:p>
        </p:txBody>
      </p:sp>
      <p:sp>
        <p:nvSpPr>
          <p:cNvPr id="2253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lt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smtClean="0">
                <a:solidFill>
                  <a:srgbClr val="000000"/>
                </a:solidFill>
              </a:rPr>
            </a:br>
            <a:r>
              <a:rPr lang="en-US" alt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altLang="en-US" smtClean="0"/>
          </a:p>
        </p:txBody>
      </p:sp>
      <p:sp>
        <p:nvSpPr>
          <p:cNvPr id="225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538B237-B20C-45F1-A467-7B09B5A6F2F4}" type="slidenum">
              <a:rPr lang="en-US" altLang="en-US"/>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F7E761-3180-478E-82F5-1C18293E21B9}" type="slidenum">
              <a:rPr lang="en-US" altLang="en-US"/>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502206A-F863-4190-9202-58487E120406}" type="slidenum">
              <a:rPr lang="en-US" altLang="en-US"/>
              <a:pPr/>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2F6B806-5BD3-4854-8C93-CA3CE6F73E16}" type="slidenum">
              <a:rPr lang="en-US" altLang="en-US"/>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A386722-6013-4E56-961F-519EB641E82F}" type="slidenum">
              <a:rPr lang="en-US" altLang="en-US"/>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802E695-0F2D-4DEE-AD1F-8CABF6ECC75A}" type="slidenum">
              <a:rPr lang="en-US" altLang="en-US"/>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6E32705-31B8-479A-A04A-27C9AB9310D4}" type="slidenum">
              <a:rPr lang="en-US" altLang="en-US"/>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0639808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4238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26202300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7620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6237606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99049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7620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6597755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08547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48732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6304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55136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764131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7081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3481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9" r:id="rId10"/>
    <p:sldLayoutId id="2147483690" r:id="rId11"/>
    <p:sldLayoutId id="2147483687" r:id="rId12"/>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2pPr>
      <a:lvl3pPr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3pPr>
      <a:lvl4pPr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4pPr>
      <a:lvl5pPr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5pPr>
      <a:lvl6pPr marL="4572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6pPr>
      <a:lvl7pPr marL="9144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7pPr>
      <a:lvl8pPr marL="13716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8pPr>
      <a:lvl9pPr marL="18288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fontAlgn="base">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Lst>
  <p:transition>
    <p:fade/>
  </p:transition>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2pPr>
      <a:lvl3pPr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3pPr>
      <a:lvl4pPr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4pPr>
      <a:lvl5pPr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5pPr>
      <a:lvl6pPr marL="4572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6pPr>
      <a:lvl7pPr marL="9144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7pPr>
      <a:lvl8pPr marL="13716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8pPr>
      <a:lvl9pPr marL="18288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9pPr>
    </p:titleStyle>
    <p:bodyStyle>
      <a:lvl1pPr algn="l" defTabSz="912813" rtl="0" fontAlgn="base">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anose="020B0604020202020204"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fontAlgn="auto">
              <a:spcAft>
                <a:spcPts val="0"/>
              </a:spcAft>
              <a:defRPr/>
            </a:pPr>
            <a:r>
              <a:rPr dirty="0" smtClean="0"/>
              <a:t>Chinaplas 2012</a:t>
            </a:r>
            <a:endParaRPr dirty="0"/>
          </a:p>
        </p:txBody>
      </p:sp>
      <p:sp>
        <p:nvSpPr>
          <p:cNvPr id="3" name="Subtitle 2"/>
          <p:cNvSpPr>
            <a:spLocks noGrp="1"/>
          </p:cNvSpPr>
          <p:nvPr>
            <p:ph type="subTitle" idx="1"/>
          </p:nvPr>
        </p:nvSpPr>
        <p:spPr>
          <a:xfrm>
            <a:off x="730250" y="4344988"/>
            <a:ext cx="7681913" cy="1370012"/>
          </a:xfrm>
        </p:spPr>
        <p:txBody>
          <a:bodyPr rtlCol="0">
            <a:normAutofit/>
          </a:bodyPr>
          <a:lstStyle/>
          <a:p>
            <a:pPr defTabSz="914363" fontAlgn="auto">
              <a:spcAft>
                <a:spcPts val="0"/>
              </a:spcAft>
              <a:defRPr/>
            </a:pPr>
            <a:r>
              <a:rPr lang="en-US" dirty="0" smtClean="0"/>
              <a:t>Paul de Villiers</a:t>
            </a:r>
          </a:p>
          <a:p>
            <a:pPr defTabSz="914363" fontAlgn="auto">
              <a:spcAft>
                <a:spcPts val="0"/>
              </a:spcAft>
              <a:defRPr/>
            </a:pPr>
            <a:r>
              <a:rPr lang="en-US" dirty="0" smtClean="0"/>
              <a:t>National Executive</a:t>
            </a:r>
          </a:p>
          <a:p>
            <a:pPr defTabSz="914363" fontAlgn="auto">
              <a:spcAft>
                <a:spcPts val="0"/>
              </a:spcAft>
              <a:defRPr/>
            </a:pPr>
            <a:r>
              <a:rPr lang="en-US" dirty="0" smtClean="0"/>
              <a:t>Polyoak Mould Services </a:t>
            </a:r>
            <a:endParaRPr lang="en-US" dirty="0"/>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5661025"/>
            <a:ext cx="2613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717800"/>
            <a:ext cx="4170362"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0" y="1274763"/>
            <a:ext cx="9144000" cy="4308475"/>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548"/>
              </a:spcBef>
              <a:spcAft>
                <a:spcPts val="400"/>
              </a:spcAft>
              <a:defRPr/>
            </a:pPr>
            <a:r>
              <a:rPr lang="en-GB" dirty="0"/>
              <a:t>Labour is their biggest cost saver. </a:t>
            </a:r>
            <a:endParaRPr lang="en-GB" dirty="0" smtClean="0"/>
          </a:p>
          <a:p>
            <a:pPr fontAlgn="auto">
              <a:spcBef>
                <a:spcPts val="548"/>
              </a:spcBef>
              <a:spcAft>
                <a:spcPts val="400"/>
              </a:spcAft>
              <a:defRPr/>
            </a:pPr>
            <a:r>
              <a:rPr lang="en-GB" dirty="0" smtClean="0"/>
              <a:t>The </a:t>
            </a:r>
            <a:r>
              <a:rPr lang="en-GB" dirty="0"/>
              <a:t>workers – CNC operators, toolmakers - work a six day week and live in </a:t>
            </a:r>
            <a:r>
              <a:rPr lang="en-GB" dirty="0" smtClean="0"/>
              <a:t>dormitories </a:t>
            </a:r>
            <a:r>
              <a:rPr lang="en-GB" dirty="0"/>
              <a:t>on the site of the factory. </a:t>
            </a:r>
            <a:endParaRPr lang="en-GB" dirty="0" smtClean="0"/>
          </a:p>
          <a:p>
            <a:pPr fontAlgn="auto">
              <a:spcBef>
                <a:spcPts val="548"/>
              </a:spcBef>
              <a:spcAft>
                <a:spcPts val="400"/>
              </a:spcAft>
              <a:defRPr/>
            </a:pPr>
            <a:r>
              <a:rPr lang="en-GB" dirty="0" smtClean="0"/>
              <a:t>They </a:t>
            </a:r>
            <a:r>
              <a:rPr lang="en-GB" dirty="0"/>
              <a:t>work 12 hour shifts. For this they are paid around 5000 RMB (Chinese dollar- which is only slightly stronger than our Rand) per month!  </a:t>
            </a:r>
            <a:endParaRPr lang="en-GB" dirty="0" smtClean="0"/>
          </a:p>
          <a:p>
            <a:pPr fontAlgn="auto">
              <a:spcBef>
                <a:spcPts val="548"/>
              </a:spcBef>
              <a:spcAft>
                <a:spcPts val="400"/>
              </a:spcAft>
              <a:defRPr/>
            </a:pPr>
            <a:r>
              <a:rPr lang="en-GB" dirty="0" smtClean="0"/>
              <a:t>Their </a:t>
            </a:r>
            <a:r>
              <a:rPr lang="en-GB" dirty="0"/>
              <a:t>meals and accommodation are free albeit extremely basic. We had the opportunity to look inside a dormitory – three by three meter rooms with double bunk bed and a television. No other furniture.</a:t>
            </a:r>
          </a:p>
          <a:p>
            <a:pPr marL="0" indent="0" fontAlgn="auto">
              <a:spcBef>
                <a:spcPts val="548"/>
              </a:spcBef>
              <a:spcAft>
                <a:spcPts val="400"/>
              </a:spcAft>
              <a:buFontTx/>
              <a:buNone/>
              <a:defRPr/>
            </a:pPr>
            <a:endParaRPr lang="en-GB" dirty="0"/>
          </a:p>
        </p:txBody>
      </p:sp>
      <p:sp>
        <p:nvSpPr>
          <p:cNvPr id="5" name="Title 1"/>
          <p:cNvSpPr txBox="1">
            <a:spLocks/>
          </p:cNvSpPr>
          <p:nvPr/>
        </p:nvSpPr>
        <p:spPr>
          <a:xfrm>
            <a:off x="381000" y="260648"/>
            <a:ext cx="8382000" cy="1052596"/>
          </a:xfrm>
          <a:prstGeom prst="rect">
            <a:avLst/>
          </a:prstGeom>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ZA" sz="2800">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Continuation of </a:t>
            </a:r>
          </a:p>
          <a:p>
            <a:pPr fontAlgn="auto">
              <a:spcAft>
                <a:spcPts val="0"/>
              </a:spcAft>
              <a:defRPr/>
            </a:pP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Conclusions Drawn </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F</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rom Visit</a:t>
            </a:r>
            <a:endPar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txBox="1">
            <a:spLocks/>
          </p:cNvSpPr>
          <p:nvPr/>
        </p:nvSpPr>
        <p:spPr bwMode="auto">
          <a:xfrm>
            <a:off x="0" y="1955800"/>
            <a:ext cx="9144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nSpc>
                <a:spcPct val="90000"/>
              </a:lnSpc>
              <a:spcBef>
                <a:spcPts val="650"/>
              </a:spcBef>
              <a:spcAft>
                <a:spcPts val="600"/>
              </a:spcAft>
              <a:buFontTx/>
              <a:buBlip>
                <a:blip r:embed="rId3"/>
              </a:buBlip>
            </a:pPr>
            <a:r>
              <a:rPr lang="en-GB" altLang="en-US" sz="3200"/>
              <a:t>Unfortunately there are many horror stories of South African manufacturers who have fallen to the lure of cheap Chinese moulds. </a:t>
            </a:r>
          </a:p>
        </p:txBody>
      </p:sp>
      <p:sp>
        <p:nvSpPr>
          <p:cNvPr id="5" name="Title 1"/>
          <p:cNvSpPr txBox="1">
            <a:spLocks/>
          </p:cNvSpPr>
          <p:nvPr/>
        </p:nvSpPr>
        <p:spPr>
          <a:xfrm>
            <a:off x="381000" y="260648"/>
            <a:ext cx="8382000" cy="1052596"/>
          </a:xfrm>
          <a:prstGeom prst="rect">
            <a:avLst/>
          </a:prstGeom>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ZA" sz="2800">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Continuation of </a:t>
            </a:r>
          </a:p>
          <a:p>
            <a:pPr fontAlgn="auto">
              <a:spcAft>
                <a:spcPts val="0"/>
              </a:spcAft>
              <a:defRPr/>
            </a:pP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Conclusions Drawn </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F</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rom Visit</a:t>
            </a:r>
            <a:endPar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txBox="1">
            <a:spLocks/>
          </p:cNvSpPr>
          <p:nvPr/>
        </p:nvSpPr>
        <p:spPr bwMode="auto">
          <a:xfrm>
            <a:off x="381000" y="1682750"/>
            <a:ext cx="838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nSpc>
                <a:spcPct val="90000"/>
              </a:lnSpc>
              <a:spcBef>
                <a:spcPts val="650"/>
              </a:spcBef>
              <a:spcAft>
                <a:spcPts val="600"/>
              </a:spcAft>
              <a:buFontTx/>
              <a:buBlip>
                <a:blip r:embed="rId3"/>
              </a:buBlip>
            </a:pPr>
            <a:r>
              <a:rPr lang="en-GB" altLang="en-US" sz="3200"/>
              <a:t>Build on the advantage of our experience, knowledge and attention to quality.</a:t>
            </a:r>
          </a:p>
          <a:p>
            <a:pPr>
              <a:lnSpc>
                <a:spcPct val="90000"/>
              </a:lnSpc>
              <a:spcBef>
                <a:spcPts val="650"/>
              </a:spcBef>
              <a:spcAft>
                <a:spcPts val="600"/>
              </a:spcAft>
              <a:buFontTx/>
              <a:buBlip>
                <a:blip r:embed="rId3"/>
              </a:buBlip>
            </a:pPr>
            <a:r>
              <a:rPr lang="en-GB" altLang="en-US" sz="3200"/>
              <a:t>Strive to continuously improve.</a:t>
            </a:r>
          </a:p>
          <a:p>
            <a:pPr>
              <a:lnSpc>
                <a:spcPct val="90000"/>
              </a:lnSpc>
              <a:spcBef>
                <a:spcPts val="650"/>
              </a:spcBef>
              <a:spcAft>
                <a:spcPts val="600"/>
              </a:spcAft>
              <a:buFontTx/>
              <a:buBlip>
                <a:blip r:embed="rId3"/>
              </a:buBlip>
            </a:pPr>
            <a:r>
              <a:rPr lang="en-GB" altLang="en-US" sz="3200"/>
              <a:t>Maximise our efficiency potential. Utilize unmanned hours, find improved methods of doing things.</a:t>
            </a:r>
          </a:p>
        </p:txBody>
      </p:sp>
      <p:sp>
        <p:nvSpPr>
          <p:cNvPr id="6" name="Title 1"/>
          <p:cNvSpPr txBox="1">
            <a:spLocks/>
          </p:cNvSpPr>
          <p:nvPr/>
        </p:nvSpPr>
        <p:spPr>
          <a:xfrm>
            <a:off x="381000" y="260648"/>
            <a:ext cx="8382000" cy="664797"/>
          </a:xfrm>
          <a:prstGeom prst="rect">
            <a:avLst/>
          </a:prstGeom>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How We </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an Compete</a:t>
            </a:r>
            <a:endPar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0" y="1341438"/>
            <a:ext cx="9144000" cy="3490912"/>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48"/>
              </a:spcBef>
              <a:spcAft>
                <a:spcPts val="400"/>
              </a:spcAft>
              <a:defRPr/>
            </a:pPr>
            <a:r>
              <a:rPr lang="en-GB" sz="3000" dirty="0"/>
              <a:t>Good equipment is essential. You can’t compete in Formula One driving a Tata. </a:t>
            </a:r>
            <a:endParaRPr lang="en-GB" sz="3000" dirty="0" smtClean="0"/>
          </a:p>
          <a:p>
            <a:pPr fontAlgn="auto">
              <a:spcBef>
                <a:spcPts val="648"/>
              </a:spcBef>
              <a:spcAft>
                <a:spcPts val="400"/>
              </a:spcAft>
              <a:defRPr/>
            </a:pPr>
            <a:r>
              <a:rPr lang="en-GB" sz="3000" dirty="0" smtClean="0"/>
              <a:t>Unfortunately </a:t>
            </a:r>
            <a:r>
              <a:rPr lang="en-GB" sz="3000" dirty="0"/>
              <a:t>good equipment comes with a higher price tag. We are pretty certain that the Chinese government sponsor their tool shops – judging by the equipment which they (the better ones) seem to have. </a:t>
            </a:r>
            <a:endParaRPr lang="en-GB" sz="3000" dirty="0" smtClean="0"/>
          </a:p>
          <a:p>
            <a:pPr fontAlgn="auto">
              <a:spcBef>
                <a:spcPts val="648"/>
              </a:spcBef>
              <a:spcAft>
                <a:spcPts val="400"/>
              </a:spcAft>
              <a:defRPr/>
            </a:pPr>
            <a:r>
              <a:rPr lang="en-GB" sz="3000" dirty="0" smtClean="0"/>
              <a:t>This </a:t>
            </a:r>
            <a:r>
              <a:rPr lang="en-GB" sz="3000" dirty="0"/>
              <a:t>is why we believe it’s so important that our government follows through on their offer on funding to the toolmaking industry. </a:t>
            </a:r>
            <a:endParaRPr lang="en-GB" sz="3000" dirty="0" smtClean="0"/>
          </a:p>
          <a:p>
            <a:pPr fontAlgn="auto">
              <a:spcBef>
                <a:spcPts val="648"/>
              </a:spcBef>
              <a:spcAft>
                <a:spcPts val="400"/>
              </a:spcAft>
              <a:defRPr/>
            </a:pPr>
            <a:r>
              <a:rPr lang="en-GB" sz="3000" dirty="0" smtClean="0"/>
              <a:t>Their </a:t>
            </a:r>
            <a:r>
              <a:rPr lang="en-GB" sz="3000" dirty="0"/>
              <a:t>problem of course is that they can’t just hand out money willy nilly to any comers. That would be pouring taxpayer’s money down a bottomless pit.</a:t>
            </a:r>
          </a:p>
          <a:p>
            <a:pPr marL="0" indent="0" fontAlgn="auto">
              <a:spcBef>
                <a:spcPts val="648"/>
              </a:spcBef>
              <a:spcAft>
                <a:spcPts val="400"/>
              </a:spcAft>
              <a:buFontTx/>
              <a:buNone/>
              <a:defRPr/>
            </a:pPr>
            <a:endParaRPr lang="en-GB" sz="3000" dirty="0"/>
          </a:p>
        </p:txBody>
      </p:sp>
      <p:sp>
        <p:nvSpPr>
          <p:cNvPr id="6" name="Title 1"/>
          <p:cNvSpPr txBox="1">
            <a:spLocks/>
          </p:cNvSpPr>
          <p:nvPr/>
        </p:nvSpPr>
        <p:spPr>
          <a:xfrm>
            <a:off x="381000" y="188640"/>
            <a:ext cx="8382000" cy="1052596"/>
          </a:xfrm>
          <a:prstGeom prst="rect">
            <a:avLst/>
          </a:prstGeom>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ZA" sz="2800">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Continuation of </a:t>
            </a:r>
          </a:p>
          <a:p>
            <a:pPr fontAlgn="auto">
              <a:spcAft>
                <a:spcPts val="0"/>
              </a:spcAft>
              <a:defRPr/>
            </a:pP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How We </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an Compete</a:t>
            </a:r>
            <a:endPar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381000" y="1682750"/>
            <a:ext cx="8382000" cy="34925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48"/>
              </a:spcBef>
              <a:spcAft>
                <a:spcPts val="600"/>
              </a:spcAft>
              <a:defRPr/>
            </a:pPr>
            <a:r>
              <a:rPr lang="en-GB" sz="2800" dirty="0"/>
              <a:t>Utilize our advantage of being close to the customer. Provide a complete service including new moulds, servicing and maintenance and repairs</a:t>
            </a:r>
            <a:r>
              <a:rPr lang="en-GB" sz="2800" dirty="0" smtClean="0"/>
              <a:t>.</a:t>
            </a:r>
            <a:endParaRPr lang="en-GB" sz="2800" dirty="0"/>
          </a:p>
          <a:p>
            <a:pPr fontAlgn="auto">
              <a:spcBef>
                <a:spcPts val="648"/>
              </a:spcBef>
              <a:spcAft>
                <a:spcPts val="600"/>
              </a:spcAft>
              <a:defRPr/>
            </a:pPr>
            <a:r>
              <a:rPr lang="en-GB" sz="2800" dirty="0"/>
              <a:t>For the manufacturer, purchasing the mould or tool is only a first step. Keeping the thing producing effectively for the duration of its life expectancy is the challenge and having back-up support at hand (as opposed to half way around the world) is essential.</a:t>
            </a:r>
          </a:p>
          <a:p>
            <a:pPr marL="0" indent="0" fontAlgn="auto">
              <a:spcBef>
                <a:spcPts val="648"/>
              </a:spcBef>
              <a:spcAft>
                <a:spcPts val="600"/>
              </a:spcAft>
              <a:buFontTx/>
              <a:buNone/>
              <a:defRPr/>
            </a:pPr>
            <a:endParaRPr lang="en-GB" sz="3000" dirty="0"/>
          </a:p>
        </p:txBody>
      </p:sp>
      <p:sp>
        <p:nvSpPr>
          <p:cNvPr id="6" name="Title 1"/>
          <p:cNvSpPr txBox="1">
            <a:spLocks/>
          </p:cNvSpPr>
          <p:nvPr/>
        </p:nvSpPr>
        <p:spPr>
          <a:xfrm>
            <a:off x="381000" y="188640"/>
            <a:ext cx="8382000" cy="1052596"/>
          </a:xfrm>
          <a:prstGeom prst="rect">
            <a:avLst/>
          </a:prstGeom>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ZA" sz="2800">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Continuation of </a:t>
            </a:r>
          </a:p>
          <a:p>
            <a:pPr fontAlgn="auto">
              <a:spcAft>
                <a:spcPts val="0"/>
              </a:spcAft>
              <a:defRPr/>
            </a:pP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How We </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an Compete</a:t>
            </a:r>
            <a:endPar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25" y="1341438"/>
            <a:ext cx="401002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466850"/>
            <a:ext cx="3902075"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76363"/>
            <a:ext cx="4479925" cy="536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277938"/>
            <a:ext cx="417353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963" y="1535113"/>
            <a:ext cx="4156075" cy="498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rPr>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Purpose Of Visit</a:t>
            </a:r>
            <a:endParaRPr>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endParaRPr>
          </a:p>
        </p:txBody>
      </p:sp>
      <p:sp>
        <p:nvSpPr>
          <p:cNvPr id="9219" name="Text Placeholder 2"/>
          <p:cNvSpPr>
            <a:spLocks noGrp="1"/>
          </p:cNvSpPr>
          <p:nvPr>
            <p:ph type="body" sz="quarter" idx="10"/>
          </p:nvPr>
        </p:nvSpPr>
        <p:spPr>
          <a:xfrm>
            <a:off x="381000" y="1730375"/>
            <a:ext cx="8382000" cy="3563938"/>
          </a:xfrm>
        </p:spPr>
        <p:txBody>
          <a:bodyPr/>
          <a:lstStyle/>
          <a:p>
            <a:pPr>
              <a:spcBef>
                <a:spcPts val="650"/>
              </a:spcBef>
              <a:spcAft>
                <a:spcPts val="600"/>
              </a:spcAft>
            </a:pPr>
            <a:r>
              <a:rPr lang="en-US" altLang="en-US" smtClean="0"/>
              <a:t>Check status of Chinese mould making – quality, cost, lead times, etc. </a:t>
            </a:r>
          </a:p>
          <a:p>
            <a:pPr>
              <a:spcBef>
                <a:spcPts val="650"/>
              </a:spcBef>
              <a:spcAft>
                <a:spcPts val="600"/>
              </a:spcAft>
            </a:pPr>
            <a:r>
              <a:rPr lang="en-US" altLang="en-US" smtClean="0"/>
              <a:t>Evaluate perception of China being cheap with low quality.</a:t>
            </a:r>
          </a:p>
          <a:p>
            <a:pPr>
              <a:spcBef>
                <a:spcPts val="650"/>
              </a:spcBef>
              <a:spcAft>
                <a:spcPts val="600"/>
              </a:spcAft>
            </a:pPr>
            <a:r>
              <a:rPr lang="en-US" altLang="en-US" smtClean="0"/>
              <a:t>Visit Chinaplas 2012</a:t>
            </a:r>
          </a:p>
          <a:p>
            <a:pPr>
              <a:spcBef>
                <a:spcPts val="650"/>
              </a:spcBef>
              <a:spcAft>
                <a:spcPts val="600"/>
              </a:spcAft>
            </a:pPr>
            <a:r>
              <a:rPr lang="en-US" altLang="en-US" smtClean="0"/>
              <a:t>Investigate using “Chinese Threat” to the South African mould making Industry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a:xfrm>
            <a:off x="381000" y="1677988"/>
            <a:ext cx="8382000" cy="3502025"/>
          </a:xfrm>
        </p:spPr>
        <p:txBody>
          <a:bodyPr/>
          <a:lstStyle/>
          <a:p>
            <a:pPr>
              <a:spcAft>
                <a:spcPts val="600"/>
              </a:spcAft>
            </a:pPr>
            <a:r>
              <a:rPr lang="en-GB" altLang="en-US" smtClean="0"/>
              <a:t>Visited three factories – two in the Shenzen area in the south and one outside of Shanghai.</a:t>
            </a:r>
          </a:p>
          <a:p>
            <a:pPr>
              <a:spcAft>
                <a:spcPts val="600"/>
              </a:spcAft>
            </a:pPr>
            <a:r>
              <a:rPr lang="en-GB" altLang="en-US" smtClean="0"/>
              <a:t>Also attended Chinaplas – the Chinese Plastics industry trade show - where there were many mouldmakers exhibiting. </a:t>
            </a:r>
          </a:p>
          <a:p>
            <a:pPr>
              <a:spcAft>
                <a:spcPts val="600"/>
              </a:spcAft>
            </a:pPr>
            <a:r>
              <a:rPr lang="en-GB" altLang="en-US" smtClean="0"/>
              <a:t>Some specialised in Closures, Packaging and Medical. This was a common grouping.</a:t>
            </a:r>
          </a:p>
          <a:p>
            <a:pPr>
              <a:spcAft>
                <a:spcPts val="600"/>
              </a:spcAft>
            </a:pPr>
            <a:r>
              <a:rPr lang="en-GB" altLang="en-US" smtClean="0"/>
              <a:t>Some specialised in Automotive.</a:t>
            </a:r>
          </a:p>
          <a:p>
            <a:pPr>
              <a:spcAft>
                <a:spcPts val="600"/>
              </a:spcAft>
            </a:pPr>
            <a:r>
              <a:rPr lang="en-GB" altLang="en-US" smtClean="0"/>
              <a:t> Some specialised in Household Goods.</a:t>
            </a:r>
          </a:p>
        </p:txBody>
      </p:sp>
      <p:sp>
        <p:nvSpPr>
          <p:cNvPr id="5" name="Title 1"/>
          <p:cNvSpPr>
            <a:spLocks noGrp="1"/>
          </p:cNvSpPr>
          <p:nvPr>
            <p:ph type="title"/>
          </p:nvPr>
        </p:nvSpPr>
        <p:spPr>
          <a:xfrm>
            <a:off x="381000" y="230188"/>
            <a:ext cx="8382000" cy="664797"/>
          </a:xfrm>
        </p:spPr>
        <p:txBody>
          <a:bodyPr/>
          <a:lstStyle/>
          <a:p>
            <a:pPr defTabSz="914363" fontAlgn="auto">
              <a:spcAft>
                <a:spcPts val="0"/>
              </a:spcAft>
              <a:defRPr/>
            </a:pPr>
            <a:r>
              <a:rPr>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The Scope Of The Visit</a:t>
            </a:r>
            <a:endParaRPr>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381000" y="1196975"/>
            <a:ext cx="8382000" cy="4246563"/>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48"/>
              </a:spcBef>
              <a:spcAft>
                <a:spcPts val="600"/>
              </a:spcAft>
              <a:defRPr/>
            </a:pPr>
            <a:r>
              <a:rPr lang="en-GB" dirty="0"/>
              <a:t>Quality is definitely improving. </a:t>
            </a:r>
            <a:endParaRPr lang="en-GB" dirty="0" smtClean="0"/>
          </a:p>
          <a:p>
            <a:pPr lvl="1" fontAlgn="auto">
              <a:spcBef>
                <a:spcPts val="648"/>
              </a:spcBef>
              <a:spcAft>
                <a:spcPts val="600"/>
              </a:spcAft>
              <a:defRPr/>
            </a:pPr>
            <a:r>
              <a:rPr lang="en-GB" dirty="0" smtClean="0"/>
              <a:t>Machines </a:t>
            </a:r>
            <a:r>
              <a:rPr lang="en-GB" dirty="0"/>
              <a:t>in the factories which we visited were often quality machines such as DMG, </a:t>
            </a:r>
            <a:r>
              <a:rPr lang="en-GB" dirty="0" err="1"/>
              <a:t>Charmilles</a:t>
            </a:r>
            <a:r>
              <a:rPr lang="en-GB" dirty="0"/>
              <a:t> and Mazak.</a:t>
            </a:r>
          </a:p>
          <a:p>
            <a:pPr fontAlgn="auto">
              <a:spcBef>
                <a:spcPts val="648"/>
              </a:spcBef>
              <a:spcAft>
                <a:spcPts val="600"/>
              </a:spcAft>
              <a:defRPr/>
            </a:pPr>
            <a:r>
              <a:rPr lang="en-GB" dirty="0"/>
              <a:t>On the software side, </a:t>
            </a:r>
            <a:r>
              <a:rPr lang="en-GB" dirty="0" err="1"/>
              <a:t>Autocad</a:t>
            </a:r>
            <a:r>
              <a:rPr lang="en-GB" dirty="0"/>
              <a:t> and </a:t>
            </a:r>
            <a:r>
              <a:rPr lang="en-GB" dirty="0" err="1"/>
              <a:t>Solidworks</a:t>
            </a:r>
            <a:r>
              <a:rPr lang="en-GB" dirty="0"/>
              <a:t> are extensively used. </a:t>
            </a:r>
            <a:r>
              <a:rPr lang="en-GB" dirty="0" smtClean="0"/>
              <a:t>Process </a:t>
            </a:r>
            <a:r>
              <a:rPr lang="en-GB" dirty="0"/>
              <a:t>controls are in place</a:t>
            </a:r>
          </a:p>
          <a:p>
            <a:pPr fontAlgn="auto">
              <a:spcBef>
                <a:spcPts val="648"/>
              </a:spcBef>
              <a:spcAft>
                <a:spcPts val="600"/>
              </a:spcAft>
              <a:defRPr/>
            </a:pPr>
            <a:r>
              <a:rPr lang="en-GB" dirty="0"/>
              <a:t>European influence in China.  </a:t>
            </a:r>
            <a:endParaRPr lang="en-GB" dirty="0" smtClean="0"/>
          </a:p>
          <a:p>
            <a:pPr lvl="1" fontAlgn="auto">
              <a:spcBef>
                <a:spcPts val="648"/>
              </a:spcBef>
              <a:spcAft>
                <a:spcPts val="600"/>
              </a:spcAft>
              <a:defRPr/>
            </a:pPr>
            <a:r>
              <a:rPr lang="en-GB" dirty="0" smtClean="0"/>
              <a:t>Some </a:t>
            </a:r>
            <a:r>
              <a:rPr lang="en-GB" dirty="0"/>
              <a:t>European companies have set up partnerships with Chinese mould suppliers - manufacturing in China - and this has certainly contributed to an improvement in quality.</a:t>
            </a:r>
          </a:p>
          <a:p>
            <a:pPr marL="0" indent="0" fontAlgn="auto">
              <a:spcBef>
                <a:spcPts val="648"/>
              </a:spcBef>
              <a:spcAft>
                <a:spcPts val="600"/>
              </a:spcAft>
              <a:buFontTx/>
              <a:buNone/>
              <a:defRPr/>
            </a:pPr>
            <a:endParaRPr lang="en-GB" dirty="0"/>
          </a:p>
        </p:txBody>
      </p:sp>
      <p:sp>
        <p:nvSpPr>
          <p:cNvPr id="5" name="Title 1"/>
          <p:cNvSpPr txBox="1">
            <a:spLocks/>
          </p:cNvSpPr>
          <p:nvPr/>
        </p:nvSpPr>
        <p:spPr>
          <a:xfrm>
            <a:off x="381000" y="260648"/>
            <a:ext cx="8382000" cy="664797"/>
          </a:xfrm>
          <a:prstGeom prst="rect">
            <a:avLst/>
          </a:prstGeom>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Conclusions Drawn </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F</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rom Visit</a:t>
            </a:r>
            <a:endPar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2"/>
          <p:cNvSpPr txBox="1">
            <a:spLocks/>
          </p:cNvSpPr>
          <p:nvPr/>
        </p:nvSpPr>
        <p:spPr bwMode="auto">
          <a:xfrm>
            <a:off x="0" y="1220788"/>
            <a:ext cx="9144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a:defRPr>
                <a:solidFill>
                  <a:schemeClr val="tx1"/>
                </a:solidFill>
                <a:latin typeface="Calibri" panose="020F0502020204030204" pitchFamily="34" charset="0"/>
              </a:defRPr>
            </a:lvl1pPr>
            <a:lvl2pPr marL="914400" indent="-396875"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nSpc>
                <a:spcPct val="90000"/>
              </a:lnSpc>
              <a:spcBef>
                <a:spcPts val="650"/>
              </a:spcBef>
              <a:spcAft>
                <a:spcPts val="600"/>
              </a:spcAft>
              <a:buFontTx/>
              <a:buBlip>
                <a:blip r:embed="rId3"/>
              </a:buBlip>
            </a:pPr>
            <a:r>
              <a:rPr lang="en-GB" altLang="en-US" sz="3200"/>
              <a:t>As far as prices go, the devil is in the detail. </a:t>
            </a:r>
          </a:p>
          <a:p>
            <a:pPr>
              <a:lnSpc>
                <a:spcPct val="90000"/>
              </a:lnSpc>
              <a:spcBef>
                <a:spcPts val="650"/>
              </a:spcBef>
              <a:spcAft>
                <a:spcPts val="600"/>
              </a:spcAft>
              <a:buFontTx/>
              <a:buBlip>
                <a:blip r:embed="rId3"/>
              </a:buBlip>
            </a:pPr>
            <a:r>
              <a:rPr lang="en-GB" altLang="en-US" sz="3200"/>
              <a:t>They always seem to start with very low prices – seemingly impossible to match. </a:t>
            </a:r>
          </a:p>
          <a:p>
            <a:pPr>
              <a:lnSpc>
                <a:spcPct val="90000"/>
              </a:lnSpc>
              <a:spcBef>
                <a:spcPts val="650"/>
              </a:spcBef>
              <a:spcAft>
                <a:spcPts val="600"/>
              </a:spcAft>
              <a:buFontTx/>
              <a:buBlip>
                <a:blip r:embed="rId3"/>
              </a:buBlip>
            </a:pPr>
            <a:r>
              <a:rPr lang="en-GB" altLang="en-US" sz="3200"/>
              <a:t>These prices are based on Chinese steels, components and hot runner systems. </a:t>
            </a:r>
          </a:p>
          <a:p>
            <a:pPr lvl="1">
              <a:lnSpc>
                <a:spcPct val="90000"/>
              </a:lnSpc>
              <a:spcBef>
                <a:spcPts val="650"/>
              </a:spcBef>
              <a:spcAft>
                <a:spcPts val="600"/>
              </a:spcAft>
              <a:buFontTx/>
              <a:buBlip>
                <a:blip r:embed="rId4"/>
              </a:buBlip>
            </a:pPr>
            <a:r>
              <a:rPr lang="en-GB" altLang="en-US" sz="2800"/>
              <a:t>However, once you start specifying detail – steel type (including Chinese or European version of the same grade), hot runner type, mould life expectancy (short or long guarantee) – and comparing eggs with eggs, then the price differential between our prices and theirs is not that big. </a:t>
            </a:r>
          </a:p>
        </p:txBody>
      </p:sp>
      <p:sp>
        <p:nvSpPr>
          <p:cNvPr id="5" name="Title 1"/>
          <p:cNvSpPr txBox="1">
            <a:spLocks/>
          </p:cNvSpPr>
          <p:nvPr/>
        </p:nvSpPr>
        <p:spPr>
          <a:xfrm>
            <a:off x="381000" y="260648"/>
            <a:ext cx="8382000" cy="1052596"/>
          </a:xfrm>
          <a:prstGeom prst="rect">
            <a:avLst/>
          </a:prstGeom>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ZA" sz="2800">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Continuation of </a:t>
            </a:r>
          </a:p>
          <a:p>
            <a:pPr fontAlgn="auto">
              <a:spcAft>
                <a:spcPts val="0"/>
              </a:spcAft>
              <a:defRPr/>
            </a:pP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Conclusions Drawn </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F</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rom Visit</a:t>
            </a:r>
            <a:endPar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0" y="1905000"/>
            <a:ext cx="9144000" cy="3048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48"/>
              </a:spcBef>
              <a:spcAft>
                <a:spcPts val="600"/>
              </a:spcAft>
              <a:defRPr/>
            </a:pPr>
            <a:r>
              <a:rPr lang="en-GB" dirty="0"/>
              <a:t>For </a:t>
            </a:r>
            <a:r>
              <a:rPr lang="en-GB" dirty="0" smtClean="0"/>
              <a:t>example:</a:t>
            </a:r>
          </a:p>
          <a:p>
            <a:pPr lvl="1" fontAlgn="auto">
              <a:spcBef>
                <a:spcPts val="648"/>
              </a:spcBef>
              <a:spcAft>
                <a:spcPts val="600"/>
              </a:spcAft>
              <a:defRPr/>
            </a:pPr>
            <a:r>
              <a:rPr lang="en-GB" dirty="0" smtClean="0"/>
              <a:t>A </a:t>
            </a:r>
            <a:r>
              <a:rPr lang="en-GB" dirty="0"/>
              <a:t>fully detailed quote which we requested for an eight cavity mould, came in at 10% lower than what we could make it for. Lead time to first sampling was quoted at 10 weeks. Note that this example was from a high quality Chinese manufacturer.</a:t>
            </a:r>
          </a:p>
          <a:p>
            <a:pPr marL="0" indent="0" fontAlgn="auto">
              <a:spcBef>
                <a:spcPts val="648"/>
              </a:spcBef>
              <a:spcAft>
                <a:spcPts val="600"/>
              </a:spcAft>
              <a:buFontTx/>
              <a:buNone/>
              <a:defRPr/>
            </a:pPr>
            <a:endParaRPr lang="en-GB" dirty="0"/>
          </a:p>
        </p:txBody>
      </p:sp>
      <p:sp>
        <p:nvSpPr>
          <p:cNvPr id="5" name="Title 1"/>
          <p:cNvSpPr txBox="1">
            <a:spLocks/>
          </p:cNvSpPr>
          <p:nvPr/>
        </p:nvSpPr>
        <p:spPr>
          <a:xfrm>
            <a:off x="381000" y="260648"/>
            <a:ext cx="8382000" cy="1052596"/>
          </a:xfrm>
          <a:prstGeom prst="rect">
            <a:avLst/>
          </a:prstGeom>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ZA" sz="2800">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Continuation of </a:t>
            </a:r>
          </a:p>
          <a:p>
            <a:pPr fontAlgn="auto">
              <a:spcAft>
                <a:spcPts val="0"/>
              </a:spcAft>
              <a:defRPr/>
            </a:pP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Conclusions Drawn </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F</a:t>
            </a:r>
            <a:r>
              <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rPr>
              <a:t>rom Visit</a:t>
            </a:r>
            <a:endParaRPr lang="en-ZA">
              <a:gradFill flip="none" rotWithShape="1">
                <a:gsLst>
                  <a:gs pos="0">
                    <a:schemeClr val="accent1">
                      <a:lumMod val="75000"/>
                    </a:schemeClr>
                  </a:gs>
                  <a:gs pos="36000">
                    <a:schemeClr val="accent1">
                      <a:lumMod val="75000"/>
                    </a:schemeClr>
                  </a:gs>
                  <a:gs pos="86000">
                    <a:schemeClr val="accent1">
                      <a:lumMod val="60000"/>
                      <a:lumOff val="40000"/>
                    </a:schemeClr>
                  </a:gs>
                </a:gsLst>
                <a:lin ang="5400000" scaled="0"/>
                <a:tileRect/>
              </a:gra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ue with White Ba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4EFCEB-569C-4ABB-BB90-13511EAD60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with White Bar Segoe Template</Template>
  <TotalTime>109</TotalTime>
  <Words>1095</Words>
  <Application>Microsoft Office PowerPoint</Application>
  <PresentationFormat>On-screen Show (4:3)</PresentationFormat>
  <Paragraphs>74</Paragraphs>
  <Slides>14</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Calibri</vt:lpstr>
      <vt:lpstr>Arial</vt:lpstr>
      <vt:lpstr>Courier New</vt:lpstr>
      <vt:lpstr>1_Blue with White Bar Segoe Template</vt:lpstr>
      <vt:lpstr>White with Courier font for code slides</vt:lpstr>
      <vt:lpstr>Chinaplas 2012</vt:lpstr>
      <vt:lpstr>PowerPoint Presentation</vt:lpstr>
      <vt:lpstr>PowerPoint Presentation</vt:lpstr>
      <vt:lpstr>PowerPoint Presentation</vt:lpstr>
      <vt:lpstr>Purpose Of Visit</vt:lpstr>
      <vt:lpstr>The Scope Of The Visit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WCTI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Chinaplas 2012</dc:title>
  <dc:creator>Bel Louw</dc:creator>
  <cp:keywords/>
  <cp:lastModifiedBy>Thea</cp:lastModifiedBy>
  <cp:revision>10</cp:revision>
  <dcterms:created xsi:type="dcterms:W3CDTF">2012-08-22T07:06:34Z</dcterms:created>
  <dcterms:modified xsi:type="dcterms:W3CDTF">2022-09-05T18:05:51Z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TC102867129990</vt:lpwstr>
  </property>
</Properties>
</file>