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58" r:id="rId4"/>
    <p:sldId id="259" r:id="rId5"/>
    <p:sldId id="260" r:id="rId6"/>
    <p:sldId id="261" r:id="rId7"/>
    <p:sldId id="262" r:id="rId8"/>
    <p:sldId id="263" r:id="rId9"/>
    <p:sldId id="264" r:id="rId10"/>
    <p:sldId id="266" r:id="rId11"/>
    <p:sldId id="267" r:id="rId12"/>
  </p:sldIdLst>
  <p:sldSz cx="12192000" cy="6858000"/>
  <p:notesSz cx="6888163" cy="100187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555D"/>
    <a:srgbClr val="FF9999"/>
    <a:srgbClr val="FF0000"/>
    <a:srgbClr val="DE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854" autoAdjust="0"/>
    <p:restoredTop sz="94660"/>
  </p:normalViewPr>
  <p:slideViewPr>
    <p:cSldViewPr snapToGrid="0">
      <p:cViewPr varScale="1">
        <p:scale>
          <a:sx n="106" d="100"/>
          <a:sy n="106" d="100"/>
        </p:scale>
        <p:origin x="55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F606A04-F532-4ED0-B76F-DC340E0D8F0C}" type="datetimeFigureOut">
              <a:rPr lang="en-GB" smtClean="0"/>
              <a:t>02/08/2022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257830F-1AE7-4130-8183-E7D405C9B677}" type="slidenum">
              <a:rPr lang="en-GB" smtClean="0"/>
              <a:t>‹#›</a:t>
            </a:fld>
            <a:endParaRPr lang="en-GB" dirty="0"/>
          </a:p>
        </p:txBody>
      </p:sp>
    </p:spTree>
    <p:extLst>
      <p:ext uri="{BB962C8B-B14F-4D97-AF65-F5344CB8AC3E}">
        <p14:creationId xmlns:p14="http://schemas.microsoft.com/office/powerpoint/2010/main" val="175673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F606A04-F532-4ED0-B76F-DC340E0D8F0C}" type="datetimeFigureOut">
              <a:rPr lang="en-GB" smtClean="0"/>
              <a:t>02/08/2022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257830F-1AE7-4130-8183-E7D405C9B677}" type="slidenum">
              <a:rPr lang="en-GB" smtClean="0"/>
              <a:t>‹#›</a:t>
            </a:fld>
            <a:endParaRPr lang="en-GB" dirty="0"/>
          </a:p>
        </p:txBody>
      </p:sp>
    </p:spTree>
    <p:extLst>
      <p:ext uri="{BB962C8B-B14F-4D97-AF65-F5344CB8AC3E}">
        <p14:creationId xmlns:p14="http://schemas.microsoft.com/office/powerpoint/2010/main" val="3621230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F606A04-F532-4ED0-B76F-DC340E0D8F0C}" type="datetimeFigureOut">
              <a:rPr lang="en-GB" smtClean="0"/>
              <a:t>02/08/2022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257830F-1AE7-4130-8183-E7D405C9B677}" type="slidenum">
              <a:rPr lang="en-GB" smtClean="0"/>
              <a:t>‹#›</a:t>
            </a:fld>
            <a:endParaRPr lang="en-GB" dirty="0"/>
          </a:p>
        </p:txBody>
      </p:sp>
    </p:spTree>
    <p:extLst>
      <p:ext uri="{BB962C8B-B14F-4D97-AF65-F5344CB8AC3E}">
        <p14:creationId xmlns:p14="http://schemas.microsoft.com/office/powerpoint/2010/main" val="30706039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TextBox 6"/>
          <p:cNvSpPr txBox="1"/>
          <p:nvPr userDrawn="1"/>
        </p:nvSpPr>
        <p:spPr>
          <a:xfrm>
            <a:off x="3739474" y="332658"/>
            <a:ext cx="184731" cy="646331"/>
          </a:xfrm>
          <a:prstGeom prst="rect">
            <a:avLst/>
          </a:prstGeom>
          <a:noFill/>
        </p:spPr>
        <p:txBody>
          <a:bodyPr wrap="none" rtlCol="0">
            <a:spAutoFit/>
          </a:bodyPr>
          <a:lstStyle/>
          <a:p>
            <a:endParaRPr lang="en-ZA" sz="36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4177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F606A04-F532-4ED0-B76F-DC340E0D8F0C}" type="datetimeFigureOut">
              <a:rPr lang="en-GB" smtClean="0"/>
              <a:t>02/08/2022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257830F-1AE7-4130-8183-E7D405C9B677}" type="slidenum">
              <a:rPr lang="en-GB" smtClean="0"/>
              <a:t>‹#›</a:t>
            </a:fld>
            <a:endParaRPr lang="en-GB" dirty="0"/>
          </a:p>
        </p:txBody>
      </p:sp>
    </p:spTree>
    <p:extLst>
      <p:ext uri="{BB962C8B-B14F-4D97-AF65-F5344CB8AC3E}">
        <p14:creationId xmlns:p14="http://schemas.microsoft.com/office/powerpoint/2010/main" val="753542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F606A04-F532-4ED0-B76F-DC340E0D8F0C}" type="datetimeFigureOut">
              <a:rPr lang="en-GB" smtClean="0"/>
              <a:t>02/08/2022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257830F-1AE7-4130-8183-E7D405C9B677}" type="slidenum">
              <a:rPr lang="en-GB" smtClean="0"/>
              <a:t>‹#›</a:t>
            </a:fld>
            <a:endParaRPr lang="en-GB" dirty="0"/>
          </a:p>
        </p:txBody>
      </p:sp>
    </p:spTree>
    <p:extLst>
      <p:ext uri="{BB962C8B-B14F-4D97-AF65-F5344CB8AC3E}">
        <p14:creationId xmlns:p14="http://schemas.microsoft.com/office/powerpoint/2010/main" val="540203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F606A04-F532-4ED0-B76F-DC340E0D8F0C}" type="datetimeFigureOut">
              <a:rPr lang="en-GB" smtClean="0"/>
              <a:t>02/08/2022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257830F-1AE7-4130-8183-E7D405C9B677}" type="slidenum">
              <a:rPr lang="en-GB" smtClean="0"/>
              <a:t>‹#›</a:t>
            </a:fld>
            <a:endParaRPr lang="en-GB" dirty="0"/>
          </a:p>
        </p:txBody>
      </p:sp>
    </p:spTree>
    <p:extLst>
      <p:ext uri="{BB962C8B-B14F-4D97-AF65-F5344CB8AC3E}">
        <p14:creationId xmlns:p14="http://schemas.microsoft.com/office/powerpoint/2010/main" val="1749809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F606A04-F532-4ED0-B76F-DC340E0D8F0C}" type="datetimeFigureOut">
              <a:rPr lang="en-GB" smtClean="0"/>
              <a:t>02/08/2022</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0257830F-1AE7-4130-8183-E7D405C9B677}" type="slidenum">
              <a:rPr lang="en-GB" smtClean="0"/>
              <a:t>‹#›</a:t>
            </a:fld>
            <a:endParaRPr lang="en-GB" dirty="0"/>
          </a:p>
        </p:txBody>
      </p:sp>
    </p:spTree>
    <p:extLst>
      <p:ext uri="{BB962C8B-B14F-4D97-AF65-F5344CB8AC3E}">
        <p14:creationId xmlns:p14="http://schemas.microsoft.com/office/powerpoint/2010/main" val="2570011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F606A04-F532-4ED0-B76F-DC340E0D8F0C}" type="datetimeFigureOut">
              <a:rPr lang="en-GB" smtClean="0"/>
              <a:t>02/08/2022</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0257830F-1AE7-4130-8183-E7D405C9B677}" type="slidenum">
              <a:rPr lang="en-GB" smtClean="0"/>
              <a:t>‹#›</a:t>
            </a:fld>
            <a:endParaRPr lang="en-GB" dirty="0"/>
          </a:p>
        </p:txBody>
      </p:sp>
    </p:spTree>
    <p:extLst>
      <p:ext uri="{BB962C8B-B14F-4D97-AF65-F5344CB8AC3E}">
        <p14:creationId xmlns:p14="http://schemas.microsoft.com/office/powerpoint/2010/main" val="1381789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606A04-F532-4ED0-B76F-DC340E0D8F0C}" type="datetimeFigureOut">
              <a:rPr lang="en-GB" smtClean="0"/>
              <a:t>02/08/2022</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0257830F-1AE7-4130-8183-E7D405C9B677}" type="slidenum">
              <a:rPr lang="en-GB" smtClean="0"/>
              <a:t>‹#›</a:t>
            </a:fld>
            <a:endParaRPr lang="en-GB" dirty="0"/>
          </a:p>
        </p:txBody>
      </p:sp>
    </p:spTree>
    <p:extLst>
      <p:ext uri="{BB962C8B-B14F-4D97-AF65-F5344CB8AC3E}">
        <p14:creationId xmlns:p14="http://schemas.microsoft.com/office/powerpoint/2010/main" val="4209497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F606A04-F532-4ED0-B76F-DC340E0D8F0C}" type="datetimeFigureOut">
              <a:rPr lang="en-GB" smtClean="0"/>
              <a:t>02/08/2022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257830F-1AE7-4130-8183-E7D405C9B677}" type="slidenum">
              <a:rPr lang="en-GB" smtClean="0"/>
              <a:t>‹#›</a:t>
            </a:fld>
            <a:endParaRPr lang="en-GB" dirty="0"/>
          </a:p>
        </p:txBody>
      </p:sp>
    </p:spTree>
    <p:extLst>
      <p:ext uri="{BB962C8B-B14F-4D97-AF65-F5344CB8AC3E}">
        <p14:creationId xmlns:p14="http://schemas.microsoft.com/office/powerpoint/2010/main" val="38125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F606A04-F532-4ED0-B76F-DC340E0D8F0C}" type="datetimeFigureOut">
              <a:rPr lang="en-GB" smtClean="0"/>
              <a:t>02/08/2022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257830F-1AE7-4130-8183-E7D405C9B677}" type="slidenum">
              <a:rPr lang="en-GB" smtClean="0"/>
              <a:t>‹#›</a:t>
            </a:fld>
            <a:endParaRPr lang="en-GB" dirty="0"/>
          </a:p>
        </p:txBody>
      </p:sp>
    </p:spTree>
    <p:extLst>
      <p:ext uri="{BB962C8B-B14F-4D97-AF65-F5344CB8AC3E}">
        <p14:creationId xmlns:p14="http://schemas.microsoft.com/office/powerpoint/2010/main" val="6611912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606A04-F532-4ED0-B76F-DC340E0D8F0C}" type="datetimeFigureOut">
              <a:rPr lang="en-GB" smtClean="0"/>
              <a:t>02/08/2022</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57830F-1AE7-4130-8183-E7D405C9B677}" type="slidenum">
              <a:rPr lang="en-GB" smtClean="0"/>
              <a:t>‹#›</a:t>
            </a:fld>
            <a:endParaRPr lang="en-GB" dirty="0"/>
          </a:p>
        </p:txBody>
      </p:sp>
    </p:spTree>
    <p:extLst>
      <p:ext uri="{BB962C8B-B14F-4D97-AF65-F5344CB8AC3E}">
        <p14:creationId xmlns:p14="http://schemas.microsoft.com/office/powerpoint/2010/main" val="11438554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 Id="rId9" Type="http://schemas.openxmlformats.org/officeDocument/2006/relationships/image" Target="../media/image10.svg"/></Relationships>
</file>

<file path=ppt/slides/_rels/slide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4.jpeg"/><Relationship Id="rId7" Type="http://schemas.openxmlformats.org/officeDocument/2006/relationships/hyperlink" Target="https://www.google.co.za/url?sa=i&amp;rct=j&amp;q=&amp;esrc=s&amp;source=images&amp;cd=&amp;cad=rja&amp;uact=8&amp;ved=&amp;url=https://www.makepartsfast.com/sciakys-technology-helps-automotive-cut-time-costs-tooling-stamping-dies/&amp;psig=AOvVaw187p3mshdRXGHkNjPer2wK&amp;ust=1538509493929276" TargetMode="Externa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hyperlink" Target="http://www.google.co.za/url?sa=i&amp;rct=j&amp;q=&amp;esrc=s&amp;source=images&amp;cd=&amp;ved=2ahUKEwjQn93j_-XdAhVmx4UKHfZDDYYQjRx6BAgBEAU&amp;url=http://www.cpm-spa.com/fr/products/&amp;psig=AOvVaw0KyRvdgqEkDYBGI1J1BHPK&amp;ust=1538509236826206" TargetMode="External"/><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4.jpeg"/><Relationship Id="rId7"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3.jp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C4B2800-8221-4495-AB2E-8FC79B76FA1F}"/>
              </a:ext>
            </a:extLst>
          </p:cNvPr>
          <p:cNvSpPr/>
          <p:nvPr/>
        </p:nvSpPr>
        <p:spPr>
          <a:xfrm>
            <a:off x="0" y="6597749"/>
            <a:ext cx="12192000" cy="4571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5" name="Picture 4" descr="Graphical user interface&#10;&#10;Description automatically generated with low confidence">
            <a:extLst>
              <a:ext uri="{FF2B5EF4-FFF2-40B4-BE49-F238E27FC236}">
                <a16:creationId xmlns:a16="http://schemas.microsoft.com/office/drawing/2014/main" id="{E3A8FAB7-F64F-409E-BC5A-95A99CE306D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1999" cy="2655794"/>
          </a:xfrm>
          <a:prstGeom prst="rect">
            <a:avLst/>
          </a:prstGeom>
        </p:spPr>
      </p:pic>
      <p:pic>
        <p:nvPicPr>
          <p:cNvPr id="6" name="Picture 5">
            <a:extLst>
              <a:ext uri="{FF2B5EF4-FFF2-40B4-BE49-F238E27FC236}">
                <a16:creationId xmlns:a16="http://schemas.microsoft.com/office/drawing/2014/main" id="{C8FB8759-E8D0-FA36-B316-C88135E309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2331" y="1823298"/>
            <a:ext cx="5918068" cy="1760986"/>
          </a:xfrm>
          <a:prstGeom prst="rect">
            <a:avLst/>
          </a:prstGeom>
        </p:spPr>
      </p:pic>
      <p:sp>
        <p:nvSpPr>
          <p:cNvPr id="2" name="TextBox 1">
            <a:extLst>
              <a:ext uri="{FF2B5EF4-FFF2-40B4-BE49-F238E27FC236}">
                <a16:creationId xmlns:a16="http://schemas.microsoft.com/office/drawing/2014/main" id="{42654A8A-D700-2ED6-1B77-2BD650090005}"/>
              </a:ext>
            </a:extLst>
          </p:cNvPr>
          <p:cNvSpPr txBox="1"/>
          <p:nvPr/>
        </p:nvSpPr>
        <p:spPr>
          <a:xfrm>
            <a:off x="2280037" y="4094371"/>
            <a:ext cx="7370859" cy="769441"/>
          </a:xfrm>
          <a:prstGeom prst="rect">
            <a:avLst/>
          </a:prstGeom>
          <a:noFill/>
        </p:spPr>
        <p:txBody>
          <a:bodyPr wrap="square" rtlCol="0">
            <a:spAutoFit/>
          </a:bodyPr>
          <a:lstStyle/>
          <a:p>
            <a:r>
              <a:rPr lang="en-ZA" sz="4400" b="1" dirty="0">
                <a:solidFill>
                  <a:schemeClr val="accent5">
                    <a:lumMod val="75000"/>
                  </a:schemeClr>
                </a:solidFill>
                <a:latin typeface="Century Gothic" panose="020B0502020202020204" pitchFamily="34" charset="0"/>
              </a:rPr>
              <a:t>PtSA Membership Benefits</a:t>
            </a:r>
          </a:p>
        </p:txBody>
      </p:sp>
    </p:spTree>
    <p:extLst>
      <p:ext uri="{BB962C8B-B14F-4D97-AF65-F5344CB8AC3E}">
        <p14:creationId xmlns:p14="http://schemas.microsoft.com/office/powerpoint/2010/main" val="33589300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3" descr="A close up of a logo&#10;&#10;Description automatically generated">
            <a:extLst>
              <a:ext uri="{FF2B5EF4-FFF2-40B4-BE49-F238E27FC236}">
                <a16:creationId xmlns:a16="http://schemas.microsoft.com/office/drawing/2014/main" id="{80C48762-B0C7-4508-8D26-F526C7F2455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0" y="5997155"/>
            <a:ext cx="12192000" cy="847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a:extLst>
              <a:ext uri="{FF2B5EF4-FFF2-40B4-BE49-F238E27FC236}">
                <a16:creationId xmlns:a16="http://schemas.microsoft.com/office/drawing/2014/main" id="{EDDA926E-0E91-9814-9A22-7BD58A70D2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0628" y="5849449"/>
            <a:ext cx="2364378" cy="703547"/>
          </a:xfrm>
          <a:prstGeom prst="rect">
            <a:avLst/>
          </a:prstGeom>
        </p:spPr>
      </p:pic>
      <p:sp>
        <p:nvSpPr>
          <p:cNvPr id="7" name="TextBox 6">
            <a:extLst>
              <a:ext uri="{FF2B5EF4-FFF2-40B4-BE49-F238E27FC236}">
                <a16:creationId xmlns:a16="http://schemas.microsoft.com/office/drawing/2014/main" id="{D31CB1BA-56D1-FC27-6133-96D790EEEF36}"/>
              </a:ext>
            </a:extLst>
          </p:cNvPr>
          <p:cNvSpPr txBox="1"/>
          <p:nvPr/>
        </p:nvSpPr>
        <p:spPr>
          <a:xfrm>
            <a:off x="259837" y="305004"/>
            <a:ext cx="9869556" cy="2185214"/>
          </a:xfrm>
          <a:prstGeom prst="rect">
            <a:avLst/>
          </a:prstGeom>
          <a:noFill/>
        </p:spPr>
        <p:txBody>
          <a:bodyPr wrap="square">
            <a:spAutoFit/>
          </a:bodyPr>
          <a:lstStyle/>
          <a:p>
            <a:pPr>
              <a:spcAft>
                <a:spcPts val="600"/>
              </a:spcAft>
            </a:pPr>
            <a:r>
              <a:rPr lang="en-ZA" b="1" kern="1200" spc="50" dirty="0">
                <a:solidFill>
                  <a:schemeClr val="accent5">
                    <a:lumMod val="75000"/>
                  </a:schemeClr>
                </a:solidFill>
                <a:effectLst/>
                <a:latin typeface="Century Gothic" panose="020B0502020202020204" pitchFamily="34" charset="0"/>
                <a:ea typeface="Times New Roman" panose="02020603050405020304" pitchFamily="18" charset="0"/>
              </a:rPr>
              <a:t>Who is eligible for Membership</a:t>
            </a:r>
            <a:endParaRPr lang="en-ZA" kern="1400" dirty="0">
              <a:solidFill>
                <a:schemeClr val="accent5">
                  <a:lumMod val="75000"/>
                </a:schemeClr>
              </a:solidFill>
              <a:effectLst/>
              <a:latin typeface="Century Gothic" panose="020B0502020202020204" pitchFamily="34" charset="0"/>
              <a:ea typeface="Times New Roman" panose="02020603050405020304" pitchFamily="18" charset="0"/>
            </a:endParaRPr>
          </a:p>
          <a:p>
            <a:pPr>
              <a:spcAft>
                <a:spcPts val="600"/>
              </a:spcAft>
            </a:pPr>
            <a:r>
              <a:rPr lang="en-GB" kern="1400" dirty="0">
                <a:solidFill>
                  <a:srgbClr val="000000"/>
                </a:solidFill>
                <a:effectLst/>
                <a:latin typeface="Century Gothic" panose="020B0502020202020204" pitchFamily="34" charset="0"/>
                <a:ea typeface="Times New Roman" panose="02020603050405020304" pitchFamily="18" charset="0"/>
              </a:rPr>
              <a:t>Membership of PtSA is open to any company or organisation involved in the Tool, Die, Mould and Specialised Machining Industries in South Africa, and companies which are wholly dependent on tooling for their production processes:</a:t>
            </a:r>
            <a:endParaRPr lang="en-ZA" kern="1400" dirty="0">
              <a:solidFill>
                <a:srgbClr val="000000"/>
              </a:solidFill>
              <a:effectLst/>
              <a:latin typeface="Century Gothic" panose="020B0502020202020204" pitchFamily="34" charset="0"/>
              <a:ea typeface="Times New Roman" panose="02020603050405020304" pitchFamily="18" charset="0"/>
            </a:endParaRPr>
          </a:p>
          <a:p>
            <a:pPr marL="342900" lvl="0" indent="-342900">
              <a:buFont typeface="Symbol" panose="05050102010706020507" pitchFamily="18" charset="2"/>
              <a:buChar char=""/>
            </a:pPr>
            <a:r>
              <a:rPr lang="en-GB" kern="1400" dirty="0">
                <a:solidFill>
                  <a:srgbClr val="000000"/>
                </a:solidFill>
                <a:effectLst/>
                <a:latin typeface="Century Gothic" panose="020B0502020202020204" pitchFamily="34" charset="0"/>
                <a:ea typeface="Times New Roman" panose="02020603050405020304" pitchFamily="18" charset="0"/>
              </a:rPr>
              <a:t>as manufacturers;</a:t>
            </a:r>
            <a:endParaRPr lang="en-ZA" kern="1400" dirty="0">
              <a:solidFill>
                <a:srgbClr val="000000"/>
              </a:solidFill>
              <a:effectLst/>
              <a:latin typeface="Century Gothic" panose="020B0502020202020204" pitchFamily="34" charset="0"/>
              <a:ea typeface="Times New Roman" panose="02020603050405020304" pitchFamily="18" charset="0"/>
            </a:endParaRPr>
          </a:p>
          <a:p>
            <a:pPr marL="342900" lvl="0" indent="-342900">
              <a:buFont typeface="Symbol" panose="05050102010706020507" pitchFamily="18" charset="2"/>
              <a:buChar char=""/>
            </a:pPr>
            <a:r>
              <a:rPr lang="en-GB" kern="1400" dirty="0">
                <a:solidFill>
                  <a:srgbClr val="000000"/>
                </a:solidFill>
                <a:effectLst/>
                <a:latin typeface="Century Gothic" panose="020B0502020202020204" pitchFamily="34" charset="0"/>
                <a:ea typeface="Times New Roman" panose="02020603050405020304" pitchFamily="18" charset="0"/>
              </a:rPr>
              <a:t>as suppliers;</a:t>
            </a:r>
            <a:endParaRPr lang="en-ZA" kern="1400" dirty="0">
              <a:solidFill>
                <a:srgbClr val="000000"/>
              </a:solidFill>
              <a:effectLst/>
              <a:latin typeface="Century Gothic" panose="020B0502020202020204" pitchFamily="34" charset="0"/>
              <a:ea typeface="Times New Roman" panose="02020603050405020304" pitchFamily="18" charset="0"/>
            </a:endParaRPr>
          </a:p>
          <a:p>
            <a:pPr marL="342900" lvl="0" indent="-342900">
              <a:spcAft>
                <a:spcPts val="600"/>
              </a:spcAft>
              <a:buFont typeface="Symbol" panose="05050102010706020507" pitchFamily="18" charset="2"/>
              <a:buChar char=""/>
            </a:pPr>
            <a:r>
              <a:rPr lang="en-GB" kern="1400" dirty="0">
                <a:solidFill>
                  <a:srgbClr val="000000"/>
                </a:solidFill>
                <a:effectLst/>
                <a:latin typeface="Century Gothic" panose="020B0502020202020204" pitchFamily="34" charset="0"/>
                <a:ea typeface="Times New Roman" panose="02020603050405020304" pitchFamily="18" charset="0"/>
              </a:rPr>
              <a:t>as support services.</a:t>
            </a:r>
            <a:endParaRPr lang="en-ZA" kern="1400" dirty="0">
              <a:solidFill>
                <a:srgbClr val="000000"/>
              </a:solidFill>
              <a:effectLst/>
              <a:latin typeface="Century Gothic" panose="020B0502020202020204" pitchFamily="34" charset="0"/>
              <a:ea typeface="Times New Roman" panose="02020603050405020304" pitchFamily="18" charset="0"/>
            </a:endParaRPr>
          </a:p>
        </p:txBody>
      </p:sp>
      <p:sp>
        <p:nvSpPr>
          <p:cNvPr id="9" name="TextBox 8">
            <a:extLst>
              <a:ext uri="{FF2B5EF4-FFF2-40B4-BE49-F238E27FC236}">
                <a16:creationId xmlns:a16="http://schemas.microsoft.com/office/drawing/2014/main" id="{E770BB92-EC16-4E6C-CAE8-1747528DD108}"/>
              </a:ext>
            </a:extLst>
          </p:cNvPr>
          <p:cNvSpPr txBox="1"/>
          <p:nvPr/>
        </p:nvSpPr>
        <p:spPr>
          <a:xfrm>
            <a:off x="3516843" y="1692295"/>
            <a:ext cx="8675157" cy="4508927"/>
          </a:xfrm>
          <a:prstGeom prst="rect">
            <a:avLst/>
          </a:prstGeom>
          <a:noFill/>
        </p:spPr>
        <p:txBody>
          <a:bodyPr wrap="square">
            <a:spAutoFit/>
          </a:bodyPr>
          <a:lstStyle/>
          <a:p>
            <a:pPr>
              <a:spcAft>
                <a:spcPts val="600"/>
              </a:spcAft>
            </a:pPr>
            <a:r>
              <a:rPr lang="en-GB" b="1" kern="1400" dirty="0">
                <a:solidFill>
                  <a:schemeClr val="accent5">
                    <a:lumMod val="75000"/>
                  </a:schemeClr>
                </a:solidFill>
                <a:effectLst/>
                <a:latin typeface="Century Gothic" panose="020B0502020202020204" pitchFamily="34" charset="0"/>
                <a:ea typeface="Times New Roman" panose="02020603050405020304" pitchFamily="18" charset="0"/>
              </a:rPr>
              <a:t>Industry Membership</a:t>
            </a:r>
            <a:endParaRPr lang="en-ZA" kern="1400" dirty="0">
              <a:solidFill>
                <a:schemeClr val="accent5">
                  <a:lumMod val="75000"/>
                </a:schemeClr>
              </a:solidFill>
              <a:effectLst/>
              <a:latin typeface="Century Gothic" panose="020B0502020202020204" pitchFamily="34" charset="0"/>
              <a:ea typeface="Times New Roman" panose="02020603050405020304" pitchFamily="18" charset="0"/>
            </a:endParaRPr>
          </a:p>
          <a:p>
            <a:pPr>
              <a:spcAft>
                <a:spcPts val="600"/>
              </a:spcAft>
            </a:pPr>
            <a:r>
              <a:rPr lang="en-GB" kern="1400" dirty="0">
                <a:solidFill>
                  <a:srgbClr val="000000"/>
                </a:solidFill>
                <a:effectLst/>
                <a:latin typeface="Century Gothic" panose="020B0502020202020204" pitchFamily="34" charset="0"/>
                <a:ea typeface="Times New Roman" panose="02020603050405020304" pitchFamily="18" charset="0"/>
              </a:rPr>
              <a:t>For companies actively involved in the design and manufacture of Tools, Dies, Moulds and Manufacturing systems, as well as companies undertaking Specialised Machining and companies which are wholly dependent on tooling for their production processes.</a:t>
            </a:r>
            <a:endParaRPr lang="en-ZA" kern="1400" dirty="0">
              <a:solidFill>
                <a:srgbClr val="000000"/>
              </a:solidFill>
              <a:effectLst/>
              <a:latin typeface="Century Gothic" panose="020B0502020202020204" pitchFamily="34" charset="0"/>
              <a:ea typeface="Times New Roman" panose="02020603050405020304" pitchFamily="18" charset="0"/>
            </a:endParaRPr>
          </a:p>
          <a:p>
            <a:pPr>
              <a:spcAft>
                <a:spcPts val="600"/>
              </a:spcAft>
            </a:pPr>
            <a:r>
              <a:rPr lang="en-GB" b="1" kern="1400" dirty="0">
                <a:solidFill>
                  <a:schemeClr val="accent5">
                    <a:lumMod val="75000"/>
                  </a:schemeClr>
                </a:solidFill>
                <a:effectLst/>
                <a:latin typeface="Century Gothic" panose="020B0502020202020204" pitchFamily="34" charset="0"/>
                <a:ea typeface="Times New Roman" panose="02020603050405020304" pitchFamily="18" charset="0"/>
              </a:rPr>
              <a:t>Associate Membership</a:t>
            </a:r>
            <a:endParaRPr lang="en-ZA" kern="1400" dirty="0">
              <a:solidFill>
                <a:schemeClr val="accent5">
                  <a:lumMod val="75000"/>
                </a:schemeClr>
              </a:solidFill>
              <a:effectLst/>
              <a:latin typeface="Century Gothic" panose="020B0502020202020204" pitchFamily="34" charset="0"/>
              <a:ea typeface="Times New Roman" panose="02020603050405020304" pitchFamily="18" charset="0"/>
            </a:endParaRPr>
          </a:p>
          <a:p>
            <a:pPr>
              <a:spcAft>
                <a:spcPts val="600"/>
              </a:spcAft>
            </a:pPr>
            <a:r>
              <a:rPr lang="en-GB" kern="1400" dirty="0">
                <a:solidFill>
                  <a:srgbClr val="000000"/>
                </a:solidFill>
                <a:effectLst/>
                <a:latin typeface="Century Gothic" panose="020B0502020202020204" pitchFamily="34" charset="0"/>
                <a:ea typeface="Times New Roman" panose="02020603050405020304" pitchFamily="18" charset="0"/>
              </a:rPr>
              <a:t>Generally, for companies which are customers of, or suppliers to the Tool, Die, Mould and Specialised Machining industry.</a:t>
            </a:r>
            <a:endParaRPr lang="en-ZA" kern="1400" dirty="0">
              <a:solidFill>
                <a:srgbClr val="000000"/>
              </a:solidFill>
              <a:effectLst/>
              <a:latin typeface="Century Gothic" panose="020B0502020202020204" pitchFamily="34" charset="0"/>
              <a:ea typeface="Times New Roman" panose="02020603050405020304" pitchFamily="18" charset="0"/>
            </a:endParaRPr>
          </a:p>
          <a:p>
            <a:pPr>
              <a:spcAft>
                <a:spcPts val="600"/>
              </a:spcAft>
            </a:pPr>
            <a:r>
              <a:rPr lang="en-GB" b="1" kern="1400" dirty="0">
                <a:solidFill>
                  <a:schemeClr val="accent5">
                    <a:lumMod val="75000"/>
                  </a:schemeClr>
                </a:solidFill>
                <a:effectLst/>
                <a:latin typeface="Century Gothic" panose="020B0502020202020204" pitchFamily="34" charset="0"/>
                <a:ea typeface="Times New Roman" panose="02020603050405020304" pitchFamily="18" charset="0"/>
              </a:rPr>
              <a:t>Institutional Membership</a:t>
            </a:r>
            <a:endParaRPr lang="en-ZA" kern="1400" dirty="0">
              <a:solidFill>
                <a:schemeClr val="accent5">
                  <a:lumMod val="75000"/>
                </a:schemeClr>
              </a:solidFill>
              <a:effectLst/>
              <a:latin typeface="Century Gothic" panose="020B0502020202020204" pitchFamily="34" charset="0"/>
              <a:ea typeface="Times New Roman" panose="02020603050405020304" pitchFamily="18" charset="0"/>
            </a:endParaRPr>
          </a:p>
          <a:p>
            <a:pPr>
              <a:spcAft>
                <a:spcPts val="600"/>
              </a:spcAft>
            </a:pPr>
            <a:r>
              <a:rPr lang="en-GB" kern="1400" dirty="0">
                <a:solidFill>
                  <a:srgbClr val="000000"/>
                </a:solidFill>
                <a:effectLst/>
                <a:latin typeface="Century Gothic" panose="020B0502020202020204" pitchFamily="34" charset="0"/>
                <a:ea typeface="Times New Roman" panose="02020603050405020304" pitchFamily="18" charset="0"/>
              </a:rPr>
              <a:t>Generally, for associations, academic institutions or colleges, etc.</a:t>
            </a:r>
            <a:endParaRPr lang="en-ZA" kern="1400" dirty="0">
              <a:solidFill>
                <a:srgbClr val="000000"/>
              </a:solidFill>
              <a:effectLst/>
              <a:latin typeface="Century Gothic" panose="020B0502020202020204" pitchFamily="34" charset="0"/>
              <a:ea typeface="Times New Roman" panose="02020603050405020304" pitchFamily="18" charset="0"/>
            </a:endParaRPr>
          </a:p>
          <a:p>
            <a:pPr>
              <a:spcAft>
                <a:spcPts val="600"/>
              </a:spcAft>
            </a:pPr>
            <a:r>
              <a:rPr lang="en-GB" b="1" kern="1400" dirty="0">
                <a:solidFill>
                  <a:schemeClr val="accent5">
                    <a:lumMod val="75000"/>
                  </a:schemeClr>
                </a:solidFill>
                <a:effectLst/>
                <a:latin typeface="Century Gothic" panose="020B0502020202020204" pitchFamily="34" charset="0"/>
                <a:ea typeface="Times New Roman" panose="02020603050405020304" pitchFamily="18" charset="0"/>
              </a:rPr>
              <a:t>Registered Individual Membership</a:t>
            </a:r>
            <a:endParaRPr lang="en-ZA" kern="1400" dirty="0">
              <a:solidFill>
                <a:schemeClr val="accent5">
                  <a:lumMod val="75000"/>
                </a:schemeClr>
              </a:solidFill>
              <a:effectLst/>
              <a:latin typeface="Century Gothic" panose="020B0502020202020204" pitchFamily="34" charset="0"/>
              <a:ea typeface="Times New Roman" panose="02020603050405020304" pitchFamily="18" charset="0"/>
            </a:endParaRPr>
          </a:p>
          <a:p>
            <a:pPr>
              <a:spcAft>
                <a:spcPts val="600"/>
              </a:spcAft>
            </a:pPr>
            <a:r>
              <a:rPr lang="en-GB" kern="1400" dirty="0">
                <a:solidFill>
                  <a:srgbClr val="000000"/>
                </a:solidFill>
                <a:effectLst/>
                <a:latin typeface="Century Gothic" panose="020B0502020202020204" pitchFamily="34" charset="0"/>
                <a:ea typeface="Times New Roman" panose="02020603050405020304" pitchFamily="18" charset="0"/>
              </a:rPr>
              <a:t>Generally, for toolmakers, technicians, engineers or relevant interested parties employed in the Tool, Die, Mould and Specialised Machining industries.</a:t>
            </a:r>
            <a:endParaRPr lang="en-ZA" kern="1400" dirty="0">
              <a:solidFill>
                <a:srgbClr val="000000"/>
              </a:solidFill>
              <a:effectLst/>
              <a:latin typeface="Century Gothic" panose="020B0502020202020204" pitchFamily="34" charset="0"/>
              <a:ea typeface="Times New Roman" panose="02020603050405020304" pitchFamily="18" charset="0"/>
            </a:endParaRPr>
          </a:p>
        </p:txBody>
      </p:sp>
    </p:spTree>
    <p:extLst>
      <p:ext uri="{BB962C8B-B14F-4D97-AF65-F5344CB8AC3E}">
        <p14:creationId xmlns:p14="http://schemas.microsoft.com/office/powerpoint/2010/main" val="42586432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3" descr="A close up of a logo&#10;&#10;Description automatically generated">
            <a:extLst>
              <a:ext uri="{FF2B5EF4-FFF2-40B4-BE49-F238E27FC236}">
                <a16:creationId xmlns:a16="http://schemas.microsoft.com/office/drawing/2014/main" id="{80C48762-B0C7-4508-8D26-F526C7F2455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0" y="5997155"/>
            <a:ext cx="12192000" cy="847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a:extLst>
              <a:ext uri="{FF2B5EF4-FFF2-40B4-BE49-F238E27FC236}">
                <a16:creationId xmlns:a16="http://schemas.microsoft.com/office/drawing/2014/main" id="{EDDA926E-0E91-9814-9A22-7BD58A70D2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0628" y="5849449"/>
            <a:ext cx="2364378" cy="703547"/>
          </a:xfrm>
          <a:prstGeom prst="rect">
            <a:avLst/>
          </a:prstGeom>
        </p:spPr>
      </p:pic>
      <p:sp>
        <p:nvSpPr>
          <p:cNvPr id="5" name="TextBox 4">
            <a:extLst>
              <a:ext uri="{FF2B5EF4-FFF2-40B4-BE49-F238E27FC236}">
                <a16:creationId xmlns:a16="http://schemas.microsoft.com/office/drawing/2014/main" id="{9D1101AB-D6E1-2646-368E-6A290F6D6A38}"/>
              </a:ext>
            </a:extLst>
          </p:cNvPr>
          <p:cNvSpPr txBox="1"/>
          <p:nvPr/>
        </p:nvSpPr>
        <p:spPr>
          <a:xfrm>
            <a:off x="1722924" y="395701"/>
            <a:ext cx="8746151" cy="2277547"/>
          </a:xfrm>
          <a:prstGeom prst="rect">
            <a:avLst/>
          </a:prstGeom>
          <a:noFill/>
        </p:spPr>
        <p:txBody>
          <a:bodyPr wrap="square">
            <a:spAutoFit/>
          </a:bodyPr>
          <a:lstStyle/>
          <a:p>
            <a:pPr algn="ctr">
              <a:lnSpc>
                <a:spcPct val="150000"/>
              </a:lnSpc>
              <a:spcAft>
                <a:spcPts val="600"/>
              </a:spcAft>
            </a:pPr>
            <a:r>
              <a:rPr lang="en-ZA" sz="2800" b="1" kern="1200" spc="50" dirty="0">
                <a:solidFill>
                  <a:schemeClr val="accent5">
                    <a:lumMod val="75000"/>
                  </a:schemeClr>
                </a:solidFill>
                <a:effectLst/>
                <a:latin typeface="Century Gothic" panose="020B0502020202020204" pitchFamily="34" charset="0"/>
                <a:ea typeface="Times New Roman" panose="02020603050405020304" pitchFamily="18" charset="0"/>
                <a:cs typeface="Arial" panose="020B0604020202020204" pitchFamily="34" charset="0"/>
              </a:rPr>
              <a:t>Join the Best</a:t>
            </a:r>
            <a:endParaRPr lang="en-ZA" sz="2800" kern="1400" dirty="0">
              <a:solidFill>
                <a:schemeClr val="accent5">
                  <a:lumMod val="75000"/>
                </a:schemeClr>
              </a:solidFill>
              <a:effectLst/>
              <a:latin typeface="Century Gothic" panose="020B0502020202020204" pitchFamily="34" charset="0"/>
              <a:ea typeface="Times New Roman" panose="02020603050405020304" pitchFamily="18" charset="0"/>
            </a:endParaRPr>
          </a:p>
          <a:p>
            <a:pPr>
              <a:spcAft>
                <a:spcPts val="600"/>
              </a:spcAft>
            </a:pPr>
            <a:r>
              <a:rPr lang="en-GB" kern="1400" dirty="0">
                <a:solidFill>
                  <a:srgbClr val="000000"/>
                </a:solidFill>
                <a:effectLst/>
                <a:latin typeface="Century Gothic" panose="020B0502020202020204" pitchFamily="34" charset="0"/>
                <a:ea typeface="Times New Roman" panose="02020603050405020304" pitchFamily="18" charset="0"/>
              </a:rPr>
              <a:t>Become part of the Association that represents the network of companies which forms the Tool, Die, Mould and Specialised Machining industry in South Africa:</a:t>
            </a:r>
            <a:endParaRPr lang="en-ZA" kern="1400" dirty="0">
              <a:solidFill>
                <a:srgbClr val="000000"/>
              </a:solidFill>
              <a:effectLst/>
              <a:latin typeface="Century Gothic" panose="020B0502020202020204" pitchFamily="34" charset="0"/>
              <a:ea typeface="Times New Roman" panose="02020603050405020304" pitchFamily="18" charset="0"/>
            </a:endParaRPr>
          </a:p>
          <a:p>
            <a:pPr marL="342900" lvl="0" indent="-342900">
              <a:buFont typeface="Symbol" panose="05050102010706020507" pitchFamily="18" charset="2"/>
              <a:buChar char=""/>
            </a:pPr>
            <a:r>
              <a:rPr lang="en-GB" kern="1400" dirty="0">
                <a:solidFill>
                  <a:srgbClr val="000000"/>
                </a:solidFill>
                <a:effectLst/>
                <a:latin typeface="Century Gothic" panose="020B0502020202020204" pitchFamily="34" charset="0"/>
                <a:ea typeface="Times New Roman" panose="02020603050405020304" pitchFamily="18" charset="0"/>
              </a:rPr>
              <a:t>Participate in the benefits of membership;</a:t>
            </a:r>
            <a:endParaRPr lang="en-ZA" kern="1400" dirty="0">
              <a:solidFill>
                <a:srgbClr val="000000"/>
              </a:solidFill>
              <a:effectLst/>
              <a:latin typeface="Century Gothic" panose="020B0502020202020204" pitchFamily="34" charset="0"/>
              <a:ea typeface="Times New Roman" panose="02020603050405020304" pitchFamily="18" charset="0"/>
            </a:endParaRPr>
          </a:p>
          <a:p>
            <a:pPr marL="342900" lvl="0" indent="-342900">
              <a:spcAft>
                <a:spcPts val="600"/>
              </a:spcAft>
              <a:buFont typeface="Symbol" panose="05050102010706020507" pitchFamily="18" charset="2"/>
              <a:buChar char=""/>
            </a:pPr>
            <a:r>
              <a:rPr lang="en-GB" kern="1400" dirty="0">
                <a:solidFill>
                  <a:srgbClr val="000000"/>
                </a:solidFill>
                <a:effectLst/>
                <a:latin typeface="Century Gothic" panose="020B0502020202020204" pitchFamily="34" charset="0"/>
                <a:ea typeface="Times New Roman" panose="02020603050405020304" pitchFamily="18" charset="0"/>
              </a:rPr>
              <a:t>Support the growth of manufacturing in South Africa.</a:t>
            </a:r>
            <a:endParaRPr lang="en-ZA" kern="1400" dirty="0">
              <a:solidFill>
                <a:srgbClr val="000000"/>
              </a:solidFill>
              <a:effectLst/>
              <a:latin typeface="Century Gothic" panose="020B0502020202020204" pitchFamily="34" charset="0"/>
              <a:ea typeface="Times New Roman" panose="02020603050405020304" pitchFamily="18" charset="0"/>
            </a:endParaRPr>
          </a:p>
        </p:txBody>
      </p:sp>
      <p:sp>
        <p:nvSpPr>
          <p:cNvPr id="7" name="TextBox 6">
            <a:extLst>
              <a:ext uri="{FF2B5EF4-FFF2-40B4-BE49-F238E27FC236}">
                <a16:creationId xmlns:a16="http://schemas.microsoft.com/office/drawing/2014/main" id="{092C69B9-D0B4-B81F-86C5-0300D2A386C4}"/>
              </a:ext>
            </a:extLst>
          </p:cNvPr>
          <p:cNvSpPr txBox="1"/>
          <p:nvPr/>
        </p:nvSpPr>
        <p:spPr>
          <a:xfrm>
            <a:off x="1084784" y="2870360"/>
            <a:ext cx="4709729" cy="1077218"/>
          </a:xfrm>
          <a:prstGeom prst="rect">
            <a:avLst/>
          </a:prstGeom>
          <a:noFill/>
        </p:spPr>
        <p:txBody>
          <a:bodyPr wrap="square">
            <a:spAutoFit/>
          </a:bodyPr>
          <a:lstStyle/>
          <a:p>
            <a:pPr>
              <a:spcAft>
                <a:spcPts val="600"/>
              </a:spcAft>
            </a:pPr>
            <a:r>
              <a:rPr lang="en-GB" b="1" kern="1400" dirty="0">
                <a:solidFill>
                  <a:schemeClr val="accent5">
                    <a:lumMod val="75000"/>
                  </a:schemeClr>
                </a:solidFill>
                <a:effectLst/>
                <a:latin typeface="Century Gothic" panose="020B0502020202020204" pitchFamily="34" charset="0"/>
                <a:ea typeface="Times New Roman" panose="02020603050405020304" pitchFamily="18" charset="0"/>
              </a:rPr>
              <a:t>Theo van Rooyen (Eastern Cape)</a:t>
            </a:r>
            <a:endParaRPr lang="en-ZA" kern="1400" dirty="0">
              <a:solidFill>
                <a:schemeClr val="accent5">
                  <a:lumMod val="75000"/>
                </a:schemeClr>
              </a:solidFill>
              <a:effectLst/>
              <a:latin typeface="Century Gothic" panose="020B0502020202020204" pitchFamily="34" charset="0"/>
              <a:ea typeface="Times New Roman" panose="02020603050405020304" pitchFamily="18" charset="0"/>
            </a:endParaRPr>
          </a:p>
          <a:p>
            <a:pPr>
              <a:spcAft>
                <a:spcPts val="600"/>
              </a:spcAft>
            </a:pPr>
            <a:r>
              <a:rPr lang="en-GB" kern="1400" dirty="0">
                <a:solidFill>
                  <a:srgbClr val="000000"/>
                </a:solidFill>
                <a:effectLst/>
                <a:latin typeface="Century Gothic" panose="020B0502020202020204" pitchFamily="34" charset="0"/>
                <a:ea typeface="Times New Roman" panose="02020603050405020304" pitchFamily="18" charset="0"/>
              </a:rPr>
              <a:t>Mobile:	+27 (0)82 562 3087</a:t>
            </a:r>
            <a:endParaRPr lang="en-ZA" kern="1400" dirty="0">
              <a:solidFill>
                <a:srgbClr val="000000"/>
              </a:solidFill>
              <a:effectLst/>
              <a:latin typeface="Century Gothic" panose="020B0502020202020204" pitchFamily="34" charset="0"/>
              <a:ea typeface="Times New Roman" panose="02020603050405020304" pitchFamily="18" charset="0"/>
            </a:endParaRPr>
          </a:p>
          <a:p>
            <a:pPr>
              <a:spcAft>
                <a:spcPts val="600"/>
              </a:spcAft>
            </a:pPr>
            <a:r>
              <a:rPr lang="en-GB" kern="1400" dirty="0">
                <a:solidFill>
                  <a:srgbClr val="000000"/>
                </a:solidFill>
                <a:effectLst/>
                <a:latin typeface="Century Gothic" panose="020B0502020202020204" pitchFamily="34" charset="0"/>
                <a:ea typeface="Times New Roman" panose="02020603050405020304" pitchFamily="18" charset="0"/>
              </a:rPr>
              <a:t>E-mail:</a:t>
            </a:r>
            <a:r>
              <a:rPr lang="en-GB" kern="1400" dirty="0">
                <a:solidFill>
                  <a:srgbClr val="000000"/>
                </a:solidFill>
                <a:latin typeface="Century Gothic" panose="020B0502020202020204" pitchFamily="34" charset="0"/>
                <a:ea typeface="Times New Roman" panose="02020603050405020304" pitchFamily="18" charset="0"/>
              </a:rPr>
              <a:t>	</a:t>
            </a:r>
            <a:r>
              <a:rPr lang="en-GB" kern="1400" dirty="0">
                <a:solidFill>
                  <a:srgbClr val="000000"/>
                </a:solidFill>
                <a:effectLst/>
                <a:latin typeface="Century Gothic" panose="020B0502020202020204" pitchFamily="34" charset="0"/>
                <a:ea typeface="Times New Roman" panose="02020603050405020304" pitchFamily="18" charset="0"/>
              </a:rPr>
              <a:t>theovr@ptsa.co.za</a:t>
            </a:r>
            <a:endParaRPr lang="en-ZA" kern="1400" dirty="0">
              <a:solidFill>
                <a:srgbClr val="000000"/>
              </a:solidFill>
              <a:effectLst/>
              <a:latin typeface="Century Gothic" panose="020B0502020202020204" pitchFamily="34" charset="0"/>
              <a:ea typeface="Times New Roman" panose="02020603050405020304" pitchFamily="18" charset="0"/>
            </a:endParaRPr>
          </a:p>
        </p:txBody>
      </p:sp>
      <p:sp>
        <p:nvSpPr>
          <p:cNvPr id="9" name="TextBox 8">
            <a:extLst>
              <a:ext uri="{FF2B5EF4-FFF2-40B4-BE49-F238E27FC236}">
                <a16:creationId xmlns:a16="http://schemas.microsoft.com/office/drawing/2014/main" id="{7F9F31C6-44BB-CEDB-C5D2-C659BC781DEF}"/>
              </a:ext>
            </a:extLst>
          </p:cNvPr>
          <p:cNvSpPr txBox="1"/>
          <p:nvPr/>
        </p:nvSpPr>
        <p:spPr>
          <a:xfrm>
            <a:off x="6651903" y="2890391"/>
            <a:ext cx="5031685" cy="1077218"/>
          </a:xfrm>
          <a:prstGeom prst="rect">
            <a:avLst/>
          </a:prstGeom>
          <a:noFill/>
        </p:spPr>
        <p:txBody>
          <a:bodyPr wrap="square">
            <a:spAutoFit/>
          </a:bodyPr>
          <a:lstStyle/>
          <a:p>
            <a:pPr>
              <a:spcAft>
                <a:spcPts val="600"/>
              </a:spcAft>
            </a:pPr>
            <a:r>
              <a:rPr lang="en-GB" b="1" kern="1400" dirty="0">
                <a:solidFill>
                  <a:schemeClr val="accent5">
                    <a:lumMod val="75000"/>
                  </a:schemeClr>
                </a:solidFill>
                <a:effectLst/>
                <a:latin typeface="Century Gothic" panose="020B0502020202020204" pitchFamily="34" charset="0"/>
                <a:ea typeface="Times New Roman" panose="02020603050405020304" pitchFamily="18" charset="0"/>
              </a:rPr>
              <a:t>Francois Beetge (Gauteng)</a:t>
            </a:r>
            <a:endParaRPr lang="en-ZA" kern="1400" dirty="0">
              <a:solidFill>
                <a:schemeClr val="accent5">
                  <a:lumMod val="75000"/>
                </a:schemeClr>
              </a:solidFill>
              <a:effectLst/>
              <a:latin typeface="Century Gothic" panose="020B0502020202020204" pitchFamily="34" charset="0"/>
              <a:ea typeface="Times New Roman" panose="02020603050405020304" pitchFamily="18" charset="0"/>
            </a:endParaRPr>
          </a:p>
          <a:p>
            <a:pPr>
              <a:spcAft>
                <a:spcPts val="600"/>
              </a:spcAft>
            </a:pPr>
            <a:r>
              <a:rPr lang="en-GB" kern="1400" dirty="0">
                <a:solidFill>
                  <a:srgbClr val="000000"/>
                </a:solidFill>
                <a:effectLst/>
                <a:latin typeface="Century Gothic" panose="020B0502020202020204" pitchFamily="34" charset="0"/>
                <a:ea typeface="Times New Roman" panose="02020603050405020304" pitchFamily="18" charset="0"/>
              </a:rPr>
              <a:t>Mobile:	+27 (0)79 504 9387</a:t>
            </a:r>
            <a:endParaRPr lang="en-ZA" kern="1400" dirty="0">
              <a:solidFill>
                <a:srgbClr val="000000"/>
              </a:solidFill>
              <a:effectLst/>
              <a:latin typeface="Century Gothic" panose="020B0502020202020204" pitchFamily="34" charset="0"/>
              <a:ea typeface="Times New Roman" panose="02020603050405020304" pitchFamily="18" charset="0"/>
            </a:endParaRPr>
          </a:p>
          <a:p>
            <a:pPr>
              <a:spcAft>
                <a:spcPts val="600"/>
              </a:spcAft>
            </a:pPr>
            <a:r>
              <a:rPr lang="en-GB" kern="1400" dirty="0">
                <a:solidFill>
                  <a:srgbClr val="000000"/>
                </a:solidFill>
                <a:effectLst/>
                <a:latin typeface="Century Gothic" panose="020B0502020202020204" pitchFamily="34" charset="0"/>
                <a:ea typeface="Times New Roman" panose="02020603050405020304" pitchFamily="18" charset="0"/>
              </a:rPr>
              <a:t>E-mail:	francoisb@ptsa.co.za</a:t>
            </a:r>
            <a:endParaRPr lang="en-ZA" kern="1400" dirty="0">
              <a:solidFill>
                <a:srgbClr val="000000"/>
              </a:solidFill>
              <a:effectLst/>
              <a:latin typeface="Century Gothic" panose="020B0502020202020204" pitchFamily="34" charset="0"/>
              <a:ea typeface="Times New Roman" panose="02020603050405020304" pitchFamily="18" charset="0"/>
            </a:endParaRPr>
          </a:p>
        </p:txBody>
      </p:sp>
      <p:sp>
        <p:nvSpPr>
          <p:cNvPr id="11" name="TextBox 10">
            <a:extLst>
              <a:ext uri="{FF2B5EF4-FFF2-40B4-BE49-F238E27FC236}">
                <a16:creationId xmlns:a16="http://schemas.microsoft.com/office/drawing/2014/main" id="{F0E9CA07-2330-1F65-A679-A5E584ED79D9}"/>
              </a:ext>
            </a:extLst>
          </p:cNvPr>
          <p:cNvSpPr txBox="1"/>
          <p:nvPr/>
        </p:nvSpPr>
        <p:spPr>
          <a:xfrm>
            <a:off x="1107976" y="4307955"/>
            <a:ext cx="4988024" cy="1077218"/>
          </a:xfrm>
          <a:prstGeom prst="rect">
            <a:avLst/>
          </a:prstGeom>
          <a:noFill/>
        </p:spPr>
        <p:txBody>
          <a:bodyPr wrap="square">
            <a:spAutoFit/>
          </a:bodyPr>
          <a:lstStyle/>
          <a:p>
            <a:pPr>
              <a:spcAft>
                <a:spcPts val="600"/>
              </a:spcAft>
            </a:pPr>
            <a:r>
              <a:rPr lang="en-GB" b="1" kern="1400" dirty="0">
                <a:solidFill>
                  <a:schemeClr val="accent5">
                    <a:lumMod val="75000"/>
                  </a:schemeClr>
                </a:solidFill>
                <a:effectLst/>
                <a:latin typeface="Century Gothic" panose="020B0502020202020204" pitchFamily="34" charset="0"/>
                <a:ea typeface="Times New Roman" panose="02020603050405020304" pitchFamily="18" charset="0"/>
              </a:rPr>
              <a:t>André Davies (Western Cape)</a:t>
            </a:r>
            <a:endParaRPr lang="en-ZA" kern="1400" dirty="0">
              <a:solidFill>
                <a:schemeClr val="accent5">
                  <a:lumMod val="75000"/>
                </a:schemeClr>
              </a:solidFill>
              <a:effectLst/>
              <a:latin typeface="Century Gothic" panose="020B0502020202020204" pitchFamily="34" charset="0"/>
              <a:ea typeface="Times New Roman" panose="02020603050405020304" pitchFamily="18" charset="0"/>
            </a:endParaRPr>
          </a:p>
          <a:p>
            <a:pPr>
              <a:spcAft>
                <a:spcPts val="600"/>
              </a:spcAft>
            </a:pPr>
            <a:r>
              <a:rPr lang="en-GB" kern="1400" dirty="0">
                <a:solidFill>
                  <a:srgbClr val="000000"/>
                </a:solidFill>
                <a:effectLst/>
                <a:latin typeface="Century Gothic" panose="020B0502020202020204" pitchFamily="34" charset="0"/>
                <a:ea typeface="Times New Roman" panose="02020603050405020304" pitchFamily="18" charset="0"/>
              </a:rPr>
              <a:t>Mobile:	+27 (0)62 813 1301</a:t>
            </a:r>
            <a:endParaRPr lang="en-ZA" kern="1400" dirty="0">
              <a:solidFill>
                <a:srgbClr val="000000"/>
              </a:solidFill>
              <a:effectLst/>
              <a:latin typeface="Century Gothic" panose="020B0502020202020204" pitchFamily="34" charset="0"/>
              <a:ea typeface="Times New Roman" panose="02020603050405020304" pitchFamily="18" charset="0"/>
            </a:endParaRPr>
          </a:p>
          <a:p>
            <a:pPr>
              <a:spcAft>
                <a:spcPts val="600"/>
              </a:spcAft>
            </a:pPr>
            <a:r>
              <a:rPr lang="en-GB" kern="1400" dirty="0">
                <a:solidFill>
                  <a:srgbClr val="000000"/>
                </a:solidFill>
                <a:effectLst/>
                <a:latin typeface="Century Gothic" panose="020B0502020202020204" pitchFamily="34" charset="0"/>
                <a:ea typeface="Times New Roman" panose="02020603050405020304" pitchFamily="18" charset="0"/>
              </a:rPr>
              <a:t>E-mail:	andred@ptsa.co.za</a:t>
            </a:r>
            <a:endParaRPr lang="en-ZA" kern="1400" dirty="0">
              <a:solidFill>
                <a:srgbClr val="000000"/>
              </a:solidFill>
              <a:effectLst/>
              <a:latin typeface="Century Gothic" panose="020B0502020202020204" pitchFamily="34" charset="0"/>
              <a:ea typeface="Times New Roman" panose="02020603050405020304" pitchFamily="18" charset="0"/>
            </a:endParaRPr>
          </a:p>
        </p:txBody>
      </p:sp>
      <p:sp>
        <p:nvSpPr>
          <p:cNvPr id="13" name="TextBox 12">
            <a:extLst>
              <a:ext uri="{FF2B5EF4-FFF2-40B4-BE49-F238E27FC236}">
                <a16:creationId xmlns:a16="http://schemas.microsoft.com/office/drawing/2014/main" id="{74CB16D7-0F2B-2339-DD88-378932553F27}"/>
              </a:ext>
            </a:extLst>
          </p:cNvPr>
          <p:cNvSpPr txBox="1"/>
          <p:nvPr/>
        </p:nvSpPr>
        <p:spPr>
          <a:xfrm>
            <a:off x="6651903" y="4307955"/>
            <a:ext cx="4502285" cy="1077218"/>
          </a:xfrm>
          <a:prstGeom prst="rect">
            <a:avLst/>
          </a:prstGeom>
          <a:noFill/>
        </p:spPr>
        <p:txBody>
          <a:bodyPr wrap="square">
            <a:spAutoFit/>
          </a:bodyPr>
          <a:lstStyle/>
          <a:p>
            <a:pPr>
              <a:spcAft>
                <a:spcPts val="600"/>
              </a:spcAft>
            </a:pPr>
            <a:r>
              <a:rPr lang="en-GB" b="1" kern="1400" dirty="0">
                <a:solidFill>
                  <a:schemeClr val="accent5">
                    <a:lumMod val="75000"/>
                  </a:schemeClr>
                </a:solidFill>
                <a:effectLst/>
                <a:latin typeface="Century Gothic" panose="020B0502020202020204" pitchFamily="34" charset="0"/>
                <a:ea typeface="Times New Roman" panose="02020603050405020304" pitchFamily="18" charset="0"/>
              </a:rPr>
              <a:t>Richard Kannigan (KwaZulu-Natal</a:t>
            </a:r>
            <a:r>
              <a:rPr lang="en-GB" b="1" kern="1400" dirty="0">
                <a:solidFill>
                  <a:srgbClr val="000000"/>
                </a:solidFill>
                <a:effectLst/>
                <a:latin typeface="Century Gothic" panose="020B0502020202020204" pitchFamily="34" charset="0"/>
                <a:ea typeface="Times New Roman" panose="02020603050405020304" pitchFamily="18" charset="0"/>
              </a:rPr>
              <a:t>)</a:t>
            </a:r>
            <a:endParaRPr lang="en-ZA" kern="1400" dirty="0">
              <a:solidFill>
                <a:srgbClr val="000000"/>
              </a:solidFill>
              <a:effectLst/>
              <a:latin typeface="Century Gothic" panose="020B0502020202020204" pitchFamily="34" charset="0"/>
              <a:ea typeface="Times New Roman" panose="02020603050405020304" pitchFamily="18" charset="0"/>
            </a:endParaRPr>
          </a:p>
          <a:p>
            <a:pPr>
              <a:spcAft>
                <a:spcPts val="600"/>
              </a:spcAft>
            </a:pPr>
            <a:r>
              <a:rPr lang="en-GB" kern="1400" dirty="0">
                <a:solidFill>
                  <a:srgbClr val="000000"/>
                </a:solidFill>
                <a:effectLst/>
                <a:latin typeface="Century Gothic" panose="020B0502020202020204" pitchFamily="34" charset="0"/>
                <a:ea typeface="Times New Roman" panose="02020603050405020304" pitchFamily="18" charset="0"/>
              </a:rPr>
              <a:t>Mobile:	+27 (0)73 418 5044</a:t>
            </a:r>
            <a:endParaRPr lang="en-ZA" kern="1400" dirty="0">
              <a:solidFill>
                <a:srgbClr val="000000"/>
              </a:solidFill>
              <a:effectLst/>
              <a:latin typeface="Century Gothic" panose="020B0502020202020204" pitchFamily="34" charset="0"/>
              <a:ea typeface="Times New Roman" panose="02020603050405020304" pitchFamily="18" charset="0"/>
            </a:endParaRPr>
          </a:p>
          <a:p>
            <a:pPr>
              <a:spcAft>
                <a:spcPts val="600"/>
              </a:spcAft>
            </a:pPr>
            <a:r>
              <a:rPr lang="en-GB" kern="1400" dirty="0">
                <a:solidFill>
                  <a:srgbClr val="000000"/>
                </a:solidFill>
                <a:effectLst/>
                <a:latin typeface="Century Gothic" panose="020B0502020202020204" pitchFamily="34" charset="0"/>
                <a:ea typeface="Times New Roman" panose="02020603050405020304" pitchFamily="18" charset="0"/>
              </a:rPr>
              <a:t>E-mail:	richardk@ptsa.co.za</a:t>
            </a:r>
            <a:endParaRPr lang="en-ZA" kern="1400" dirty="0">
              <a:solidFill>
                <a:srgbClr val="000000"/>
              </a:solidFill>
              <a:effectLst/>
              <a:latin typeface="Century Gothic" panose="020B0502020202020204" pitchFamily="34" charset="0"/>
              <a:ea typeface="Times New Roman" panose="02020603050405020304" pitchFamily="18" charset="0"/>
            </a:endParaRPr>
          </a:p>
        </p:txBody>
      </p:sp>
    </p:spTree>
    <p:extLst>
      <p:ext uri="{BB962C8B-B14F-4D97-AF65-F5344CB8AC3E}">
        <p14:creationId xmlns:p14="http://schemas.microsoft.com/office/powerpoint/2010/main" val="2642098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3" descr="A close up of a logo&#10;&#10;Description automatically generated">
            <a:extLst>
              <a:ext uri="{FF2B5EF4-FFF2-40B4-BE49-F238E27FC236}">
                <a16:creationId xmlns:a16="http://schemas.microsoft.com/office/drawing/2014/main" id="{80C48762-B0C7-4508-8D26-F526C7F2455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0" y="5997155"/>
            <a:ext cx="12192000" cy="847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a:extLst>
              <a:ext uri="{FF2B5EF4-FFF2-40B4-BE49-F238E27FC236}">
                <a16:creationId xmlns:a16="http://schemas.microsoft.com/office/drawing/2014/main" id="{EDDA926E-0E91-9814-9A22-7BD58A70D2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0628" y="5849449"/>
            <a:ext cx="2364378" cy="703547"/>
          </a:xfrm>
          <a:prstGeom prst="rect">
            <a:avLst/>
          </a:prstGeom>
        </p:spPr>
      </p:pic>
      <p:sp>
        <p:nvSpPr>
          <p:cNvPr id="6" name="TextBox 5">
            <a:extLst>
              <a:ext uri="{FF2B5EF4-FFF2-40B4-BE49-F238E27FC236}">
                <a16:creationId xmlns:a16="http://schemas.microsoft.com/office/drawing/2014/main" id="{70E4A461-C3A5-D5BB-CC8A-F2333CA2BA16}"/>
              </a:ext>
            </a:extLst>
          </p:cNvPr>
          <p:cNvSpPr txBox="1"/>
          <p:nvPr/>
        </p:nvSpPr>
        <p:spPr>
          <a:xfrm>
            <a:off x="-221974" y="177293"/>
            <a:ext cx="12413974" cy="1312154"/>
          </a:xfrm>
          <a:prstGeom prst="rect">
            <a:avLst/>
          </a:prstGeom>
          <a:noFill/>
        </p:spPr>
        <p:txBody>
          <a:bodyPr wrap="square">
            <a:spAutoFit/>
          </a:bodyPr>
          <a:lstStyle/>
          <a:p>
            <a:pPr marL="0" marR="0" indent="0" algn="ctr">
              <a:lnSpc>
                <a:spcPct val="150000"/>
              </a:lnSpc>
              <a:spcBef>
                <a:spcPts val="0"/>
              </a:spcBef>
              <a:spcAft>
                <a:spcPts val="400"/>
              </a:spcAft>
            </a:pPr>
            <a:r>
              <a:rPr lang="en-GB" sz="2800" b="1" kern="1400" dirty="0">
                <a:ln>
                  <a:noFill/>
                </a:ln>
                <a:solidFill>
                  <a:schemeClr val="accent5">
                    <a:lumMod val="75000"/>
                  </a:schemeClr>
                </a:solidFill>
                <a:effectLst/>
                <a:latin typeface="Montserrat" panose="00000500000000000000" pitchFamily="2" charset="0"/>
              </a:rPr>
              <a:t>The </a:t>
            </a:r>
            <a:r>
              <a:rPr lang="en-GB" sz="2800" b="1" kern="1400" dirty="0">
                <a:solidFill>
                  <a:schemeClr val="accent5">
                    <a:lumMod val="75000"/>
                  </a:schemeClr>
                </a:solidFill>
                <a:latin typeface="Montserrat" panose="00000500000000000000" pitchFamily="2" charset="0"/>
              </a:rPr>
              <a:t>Production Technologies Association of South Africa (PtSA) is a membership-based organisation:</a:t>
            </a:r>
          </a:p>
        </p:txBody>
      </p:sp>
      <p:grpSp>
        <p:nvGrpSpPr>
          <p:cNvPr id="10" name="Group 9">
            <a:extLst>
              <a:ext uri="{FF2B5EF4-FFF2-40B4-BE49-F238E27FC236}">
                <a16:creationId xmlns:a16="http://schemas.microsoft.com/office/drawing/2014/main" id="{10B55D2C-5BF0-B033-C6E1-1DB16A8121F5}"/>
              </a:ext>
            </a:extLst>
          </p:cNvPr>
          <p:cNvGrpSpPr/>
          <p:nvPr/>
        </p:nvGrpSpPr>
        <p:grpSpPr>
          <a:xfrm>
            <a:off x="1116880" y="1796823"/>
            <a:ext cx="2508506" cy="3323987"/>
            <a:chOff x="431081" y="1503317"/>
            <a:chExt cx="2508506" cy="3323987"/>
          </a:xfrm>
        </p:grpSpPr>
        <p:sp>
          <p:nvSpPr>
            <p:cNvPr id="11" name="TextBox 10">
              <a:extLst>
                <a:ext uri="{FF2B5EF4-FFF2-40B4-BE49-F238E27FC236}">
                  <a16:creationId xmlns:a16="http://schemas.microsoft.com/office/drawing/2014/main" id="{20F419A4-A2D9-873E-5910-E8E07A125925}"/>
                </a:ext>
              </a:extLst>
            </p:cNvPr>
            <p:cNvSpPr txBox="1"/>
            <p:nvPr/>
          </p:nvSpPr>
          <p:spPr>
            <a:xfrm>
              <a:off x="431081" y="1503317"/>
              <a:ext cx="2508506" cy="3323987"/>
            </a:xfrm>
            <a:prstGeom prst="rect">
              <a:avLst/>
            </a:prstGeom>
            <a:noFill/>
            <a:ln>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p:spPr>
          <p:txBody>
            <a:bodyPr wrap="square">
              <a:spAutoFit/>
            </a:bodyPr>
            <a:lstStyle/>
            <a:p>
              <a:pPr algn="ctr" fontAlgn="base"/>
              <a:endParaRPr lang="en-ZA" sz="1400" b="1" i="0" dirty="0">
                <a:solidFill>
                  <a:srgbClr val="333333"/>
                </a:solidFill>
                <a:effectLst/>
                <a:latin typeface="Montserrat" panose="00000500000000000000" pitchFamily="2" charset="0"/>
              </a:endParaRPr>
            </a:p>
            <a:p>
              <a:pPr algn="ctr" fontAlgn="base"/>
              <a:endParaRPr lang="en-ZA" sz="1400" b="1" dirty="0">
                <a:solidFill>
                  <a:srgbClr val="333333"/>
                </a:solidFill>
                <a:latin typeface="Montserrat" panose="00000500000000000000" pitchFamily="2" charset="0"/>
              </a:endParaRPr>
            </a:p>
            <a:p>
              <a:pPr algn="ctr" fontAlgn="base"/>
              <a:endParaRPr lang="en-ZA" sz="1400" b="1" i="0" dirty="0">
                <a:solidFill>
                  <a:srgbClr val="333333"/>
                </a:solidFill>
                <a:effectLst/>
                <a:latin typeface="Montserrat" panose="00000500000000000000" pitchFamily="2" charset="0"/>
              </a:endParaRPr>
            </a:p>
            <a:p>
              <a:pPr algn="ctr" fontAlgn="base"/>
              <a:endParaRPr lang="en-ZA" sz="1400" b="1" dirty="0">
                <a:solidFill>
                  <a:srgbClr val="333333"/>
                </a:solidFill>
                <a:latin typeface="Montserrat" panose="00000500000000000000" pitchFamily="2" charset="0"/>
              </a:endParaRPr>
            </a:p>
            <a:p>
              <a:pPr algn="ctr" fontAlgn="base"/>
              <a:r>
                <a:rPr lang="en-ZA" sz="1400" b="1" i="0" dirty="0">
                  <a:solidFill>
                    <a:srgbClr val="333333"/>
                  </a:solidFill>
                  <a:effectLst/>
                  <a:latin typeface="Century Gothic" panose="020B0502020202020204" pitchFamily="34" charset="0"/>
                </a:rPr>
                <a:t>Mission</a:t>
              </a:r>
            </a:p>
            <a:p>
              <a:pPr algn="ctr" fontAlgn="base"/>
              <a:endParaRPr lang="en-ZA" sz="1400" b="1" i="0" dirty="0">
                <a:solidFill>
                  <a:srgbClr val="333333"/>
                </a:solidFill>
                <a:effectLst/>
                <a:latin typeface="Century Gothic" panose="020B0502020202020204" pitchFamily="34" charset="0"/>
              </a:endParaRPr>
            </a:p>
            <a:p>
              <a:pPr algn="ctr" fontAlgn="base"/>
              <a:r>
                <a:rPr lang="en-ZA" sz="1400" b="0" i="0" dirty="0">
                  <a:solidFill>
                    <a:srgbClr val="666666"/>
                  </a:solidFill>
                  <a:effectLst/>
                  <a:latin typeface="Century Gothic" panose="020B0502020202020204" pitchFamily="34" charset="0"/>
                </a:rPr>
                <a:t>Promoting, protecting and supporting the collective interests of the Tool, Die, Mould and Special Machining Industries of South Africa in continual support of the growth and development of all manufacturing sectors</a:t>
              </a:r>
            </a:p>
          </p:txBody>
        </p:sp>
        <p:pic>
          <p:nvPicPr>
            <p:cNvPr id="12" name="Graphic 11" descr="Robber with solid fill">
              <a:extLst>
                <a:ext uri="{FF2B5EF4-FFF2-40B4-BE49-F238E27FC236}">
                  <a16:creationId xmlns:a16="http://schemas.microsoft.com/office/drawing/2014/main" id="{307B95D4-612E-EC5D-2514-7F02825CE4C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77534" y="1585942"/>
              <a:ext cx="615600" cy="615600"/>
            </a:xfrm>
            <a:prstGeom prst="rect">
              <a:avLst/>
            </a:prstGeom>
          </p:spPr>
        </p:pic>
      </p:grpSp>
      <p:grpSp>
        <p:nvGrpSpPr>
          <p:cNvPr id="13" name="Group 12">
            <a:extLst>
              <a:ext uri="{FF2B5EF4-FFF2-40B4-BE49-F238E27FC236}">
                <a16:creationId xmlns:a16="http://schemas.microsoft.com/office/drawing/2014/main" id="{5E6BE0E6-3F8F-F1F4-A621-58B1E6C53DD6}"/>
              </a:ext>
            </a:extLst>
          </p:cNvPr>
          <p:cNvGrpSpPr/>
          <p:nvPr/>
        </p:nvGrpSpPr>
        <p:grpSpPr>
          <a:xfrm>
            <a:off x="4700772" y="1807087"/>
            <a:ext cx="2508506" cy="3323987"/>
            <a:chOff x="3616451" y="1523293"/>
            <a:chExt cx="2508506" cy="3323987"/>
          </a:xfrm>
        </p:grpSpPr>
        <p:sp>
          <p:nvSpPr>
            <p:cNvPr id="15" name="TextBox 14">
              <a:extLst>
                <a:ext uri="{FF2B5EF4-FFF2-40B4-BE49-F238E27FC236}">
                  <a16:creationId xmlns:a16="http://schemas.microsoft.com/office/drawing/2014/main" id="{29A19151-9546-7F8C-7981-3F983E3FA1F7}"/>
                </a:ext>
              </a:extLst>
            </p:cNvPr>
            <p:cNvSpPr txBox="1"/>
            <p:nvPr/>
          </p:nvSpPr>
          <p:spPr>
            <a:xfrm>
              <a:off x="3616451" y="1523293"/>
              <a:ext cx="2508506" cy="3323987"/>
            </a:xfrm>
            <a:prstGeom prst="rect">
              <a:avLst/>
            </a:prstGeom>
            <a:noFill/>
            <a:ln>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p:spPr>
          <p:txBody>
            <a:bodyPr wrap="square">
              <a:spAutoFit/>
            </a:bodyPr>
            <a:lstStyle/>
            <a:p>
              <a:pPr algn="ctr" fontAlgn="base"/>
              <a:endParaRPr lang="en-ZA" sz="1400" b="1" i="0" dirty="0">
                <a:solidFill>
                  <a:srgbClr val="333333"/>
                </a:solidFill>
                <a:effectLst/>
                <a:latin typeface="Montserrat" panose="00000500000000000000" pitchFamily="2" charset="0"/>
              </a:endParaRPr>
            </a:p>
            <a:p>
              <a:pPr algn="ctr" fontAlgn="base"/>
              <a:endParaRPr lang="en-ZA" sz="1400" b="1" dirty="0">
                <a:solidFill>
                  <a:srgbClr val="333333"/>
                </a:solidFill>
                <a:latin typeface="Montserrat" panose="00000500000000000000" pitchFamily="2" charset="0"/>
              </a:endParaRPr>
            </a:p>
            <a:p>
              <a:pPr algn="ctr" fontAlgn="base"/>
              <a:endParaRPr lang="en-ZA" sz="1400" b="1" i="0" dirty="0">
                <a:solidFill>
                  <a:srgbClr val="333333"/>
                </a:solidFill>
                <a:effectLst/>
                <a:latin typeface="Montserrat" panose="00000500000000000000" pitchFamily="2" charset="0"/>
              </a:endParaRPr>
            </a:p>
            <a:p>
              <a:pPr algn="ctr" fontAlgn="base"/>
              <a:endParaRPr lang="en-ZA" sz="1400" b="1" i="0" dirty="0">
                <a:solidFill>
                  <a:srgbClr val="333333"/>
                </a:solidFill>
                <a:effectLst/>
                <a:latin typeface="Montserrat" panose="00000500000000000000" pitchFamily="2" charset="0"/>
              </a:endParaRPr>
            </a:p>
            <a:p>
              <a:pPr algn="ctr" fontAlgn="base"/>
              <a:r>
                <a:rPr lang="en-ZA" sz="1400" b="1" i="0" dirty="0">
                  <a:solidFill>
                    <a:srgbClr val="333333"/>
                  </a:solidFill>
                  <a:effectLst/>
                  <a:latin typeface="Century Gothic" panose="020B0502020202020204" pitchFamily="34" charset="0"/>
                </a:rPr>
                <a:t>Vision</a:t>
              </a:r>
            </a:p>
            <a:p>
              <a:pPr algn="ctr" fontAlgn="base"/>
              <a:endParaRPr lang="en-ZA" sz="1400" b="1" i="0" dirty="0">
                <a:solidFill>
                  <a:srgbClr val="333333"/>
                </a:solidFill>
                <a:effectLst/>
                <a:latin typeface="Century Gothic" panose="020B0502020202020204" pitchFamily="34" charset="0"/>
              </a:endParaRPr>
            </a:p>
            <a:p>
              <a:pPr algn="ctr" fontAlgn="base"/>
              <a:r>
                <a:rPr lang="en-ZA" sz="1400" b="0" i="0" dirty="0">
                  <a:solidFill>
                    <a:srgbClr val="666666"/>
                  </a:solidFill>
                  <a:effectLst/>
                  <a:latin typeface="Century Gothic" panose="020B0502020202020204" pitchFamily="34" charset="0"/>
                </a:rPr>
                <a:t>To safeguard and expand the South African Manufacturing sector for the benefit and prosperity of all its people</a:t>
              </a:r>
            </a:p>
            <a:p>
              <a:pPr algn="ctr" fontAlgn="base"/>
              <a:endParaRPr lang="en-ZA" sz="1400" b="0" i="0" dirty="0">
                <a:solidFill>
                  <a:srgbClr val="666666"/>
                </a:solidFill>
                <a:effectLst/>
                <a:latin typeface="Montserrat" panose="00000500000000000000" pitchFamily="2" charset="0"/>
              </a:endParaRPr>
            </a:p>
            <a:p>
              <a:pPr algn="ctr" fontAlgn="base"/>
              <a:endParaRPr lang="en-ZA" sz="1400" dirty="0">
                <a:solidFill>
                  <a:srgbClr val="666666"/>
                </a:solidFill>
                <a:latin typeface="Montserrat" panose="00000500000000000000" pitchFamily="2" charset="0"/>
              </a:endParaRPr>
            </a:p>
            <a:p>
              <a:pPr algn="ctr" fontAlgn="base"/>
              <a:endParaRPr lang="en-ZA" sz="1400" b="0" i="0" dirty="0">
                <a:solidFill>
                  <a:srgbClr val="666666"/>
                </a:solidFill>
                <a:effectLst/>
                <a:latin typeface="Montserrat" panose="00000500000000000000" pitchFamily="2" charset="0"/>
              </a:endParaRPr>
            </a:p>
            <a:p>
              <a:pPr algn="ctr" fontAlgn="base"/>
              <a:endParaRPr lang="en-ZA" sz="1400" dirty="0">
                <a:solidFill>
                  <a:srgbClr val="666666"/>
                </a:solidFill>
                <a:latin typeface="Montserrat" panose="00000500000000000000" pitchFamily="2" charset="0"/>
              </a:endParaRPr>
            </a:p>
          </p:txBody>
        </p:sp>
        <p:pic>
          <p:nvPicPr>
            <p:cNvPr id="16" name="Graphic 15" descr="Artificial Intelligence with solid fill">
              <a:extLst>
                <a:ext uri="{FF2B5EF4-FFF2-40B4-BE49-F238E27FC236}">
                  <a16:creationId xmlns:a16="http://schemas.microsoft.com/office/drawing/2014/main" id="{9355BF5A-FFAA-ACE6-6910-65359331ED9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550992" y="1594995"/>
              <a:ext cx="615600" cy="615600"/>
            </a:xfrm>
            <a:prstGeom prst="rect">
              <a:avLst/>
            </a:prstGeom>
          </p:spPr>
        </p:pic>
      </p:grpSp>
      <p:sp>
        <p:nvSpPr>
          <p:cNvPr id="17" name="TextBox 16">
            <a:extLst>
              <a:ext uri="{FF2B5EF4-FFF2-40B4-BE49-F238E27FC236}">
                <a16:creationId xmlns:a16="http://schemas.microsoft.com/office/drawing/2014/main" id="{A4E48C8A-8E24-99C9-A3C9-FE2C01D569D7}"/>
              </a:ext>
            </a:extLst>
          </p:cNvPr>
          <p:cNvSpPr txBox="1"/>
          <p:nvPr/>
        </p:nvSpPr>
        <p:spPr>
          <a:xfrm>
            <a:off x="8246326" y="1849631"/>
            <a:ext cx="2508506" cy="3323987"/>
          </a:xfrm>
          <a:prstGeom prst="rect">
            <a:avLst/>
          </a:prstGeom>
          <a:noFill/>
          <a:ln>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p:spPr>
        <p:txBody>
          <a:bodyPr wrap="square">
            <a:spAutoFit/>
          </a:bodyPr>
          <a:lstStyle/>
          <a:p>
            <a:pPr algn="ctr" fontAlgn="base"/>
            <a:endParaRPr lang="en-ZA" b="0" i="0" dirty="0">
              <a:solidFill>
                <a:srgbClr val="666666"/>
              </a:solidFill>
              <a:effectLst/>
              <a:latin typeface="Montserrat" panose="00000500000000000000" pitchFamily="2" charset="0"/>
            </a:endParaRPr>
          </a:p>
          <a:p>
            <a:pPr algn="ctr" fontAlgn="base"/>
            <a:endParaRPr lang="en-ZA" b="1" i="0" dirty="0">
              <a:solidFill>
                <a:srgbClr val="333333"/>
              </a:solidFill>
              <a:effectLst/>
              <a:latin typeface="Montserrat" panose="00000500000000000000" pitchFamily="2" charset="0"/>
            </a:endParaRPr>
          </a:p>
          <a:p>
            <a:pPr algn="ctr" fontAlgn="base"/>
            <a:endParaRPr lang="en-ZA" b="1" dirty="0">
              <a:solidFill>
                <a:srgbClr val="333333"/>
              </a:solidFill>
              <a:latin typeface="Montserrat" panose="00000500000000000000" pitchFamily="2" charset="0"/>
            </a:endParaRPr>
          </a:p>
          <a:p>
            <a:pPr algn="ctr" fontAlgn="base"/>
            <a:r>
              <a:rPr lang="en-ZA" sz="1400" b="1" i="0" dirty="0">
                <a:solidFill>
                  <a:srgbClr val="333333"/>
                </a:solidFill>
                <a:effectLst/>
                <a:latin typeface="Century Gothic" panose="020B0502020202020204" pitchFamily="34" charset="0"/>
              </a:rPr>
              <a:t>International Partnership</a:t>
            </a:r>
          </a:p>
          <a:p>
            <a:pPr algn="ctr" fontAlgn="base"/>
            <a:endParaRPr lang="en-ZA" sz="1400" b="1" i="0" dirty="0">
              <a:solidFill>
                <a:srgbClr val="333333"/>
              </a:solidFill>
              <a:effectLst/>
              <a:latin typeface="Century Gothic" panose="020B0502020202020204" pitchFamily="34" charset="0"/>
            </a:endParaRPr>
          </a:p>
          <a:p>
            <a:pPr algn="ctr" fontAlgn="base"/>
            <a:r>
              <a:rPr lang="en-ZA" sz="1400" b="0" i="0" dirty="0">
                <a:solidFill>
                  <a:srgbClr val="666666"/>
                </a:solidFill>
                <a:effectLst/>
                <a:latin typeface="Century Gothic" panose="020B0502020202020204" pitchFamily="34" charset="0"/>
              </a:rPr>
              <a:t>PtSA is a member of the International Special Tooling and Machining Association (ISTMA)</a:t>
            </a:r>
          </a:p>
          <a:p>
            <a:pPr algn="ctr" fontAlgn="base"/>
            <a:endParaRPr lang="en-ZA" dirty="0">
              <a:solidFill>
                <a:srgbClr val="666666"/>
              </a:solidFill>
              <a:latin typeface="Montserrat" panose="00000500000000000000" pitchFamily="2" charset="0"/>
            </a:endParaRPr>
          </a:p>
          <a:p>
            <a:pPr algn="ctr" fontAlgn="base"/>
            <a:endParaRPr lang="en-ZA" b="0" i="0" dirty="0">
              <a:solidFill>
                <a:srgbClr val="666666"/>
              </a:solidFill>
              <a:effectLst/>
              <a:latin typeface="Montserrat" panose="00000500000000000000" pitchFamily="2" charset="0"/>
            </a:endParaRPr>
          </a:p>
          <a:p>
            <a:pPr algn="ctr" fontAlgn="base"/>
            <a:endParaRPr lang="en-ZA" dirty="0">
              <a:solidFill>
                <a:srgbClr val="666666"/>
              </a:solidFill>
              <a:latin typeface="Montserrat" panose="00000500000000000000" pitchFamily="2" charset="0"/>
            </a:endParaRPr>
          </a:p>
          <a:p>
            <a:pPr algn="ctr" fontAlgn="base"/>
            <a:endParaRPr lang="en-ZA" b="0" i="0" dirty="0">
              <a:solidFill>
                <a:srgbClr val="666666"/>
              </a:solidFill>
              <a:effectLst/>
              <a:latin typeface="Montserrat" panose="00000500000000000000" pitchFamily="2" charset="0"/>
            </a:endParaRPr>
          </a:p>
        </p:txBody>
      </p:sp>
      <p:pic>
        <p:nvPicPr>
          <p:cNvPr id="19" name="Graphic 18" descr="Globe outline">
            <a:extLst>
              <a:ext uri="{FF2B5EF4-FFF2-40B4-BE49-F238E27FC236}">
                <a16:creationId xmlns:a16="http://schemas.microsoft.com/office/drawing/2014/main" id="{20C93573-C615-5AC6-6850-942FD150C42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192731" y="1916710"/>
            <a:ext cx="615696" cy="615696"/>
          </a:xfrm>
          <a:prstGeom prst="rect">
            <a:avLst/>
          </a:prstGeom>
        </p:spPr>
      </p:pic>
    </p:spTree>
    <p:extLst>
      <p:ext uri="{BB962C8B-B14F-4D97-AF65-F5344CB8AC3E}">
        <p14:creationId xmlns:p14="http://schemas.microsoft.com/office/powerpoint/2010/main" val="34739342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3" descr="A close up of a logo&#10;&#10;Description automatically generated">
            <a:extLst>
              <a:ext uri="{FF2B5EF4-FFF2-40B4-BE49-F238E27FC236}">
                <a16:creationId xmlns:a16="http://schemas.microsoft.com/office/drawing/2014/main" id="{80C48762-B0C7-4508-8D26-F526C7F2455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0" y="5997155"/>
            <a:ext cx="12192000" cy="847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a:extLst>
              <a:ext uri="{FF2B5EF4-FFF2-40B4-BE49-F238E27FC236}">
                <a16:creationId xmlns:a16="http://schemas.microsoft.com/office/drawing/2014/main" id="{EDDA926E-0E91-9814-9A22-7BD58A70D2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0628" y="5849449"/>
            <a:ext cx="2364378" cy="703547"/>
          </a:xfrm>
          <a:prstGeom prst="rect">
            <a:avLst/>
          </a:prstGeom>
        </p:spPr>
      </p:pic>
      <p:sp>
        <p:nvSpPr>
          <p:cNvPr id="30" name="TextBox 29">
            <a:extLst>
              <a:ext uri="{FF2B5EF4-FFF2-40B4-BE49-F238E27FC236}">
                <a16:creationId xmlns:a16="http://schemas.microsoft.com/office/drawing/2014/main" id="{C82E8E4C-60D6-AFC8-2CF6-475C726FC708}"/>
              </a:ext>
            </a:extLst>
          </p:cNvPr>
          <p:cNvSpPr txBox="1"/>
          <p:nvPr/>
        </p:nvSpPr>
        <p:spPr>
          <a:xfrm>
            <a:off x="1132966" y="1584114"/>
            <a:ext cx="6498772" cy="1701491"/>
          </a:xfrm>
          <a:prstGeom prst="rect">
            <a:avLst/>
          </a:prstGeom>
          <a:noFill/>
        </p:spPr>
        <p:txBody>
          <a:bodyPr wrap="square">
            <a:spAutoFit/>
          </a:bodyPr>
          <a:lstStyle/>
          <a:p>
            <a:pPr marL="285750" lvl="0" indent="-285750">
              <a:lnSpc>
                <a:spcPct val="150000"/>
              </a:lnSpc>
              <a:buFont typeface="Arial" panose="020B0604020202020204" pitchFamily="34" charset="0"/>
              <a:buChar char="•"/>
            </a:pPr>
            <a:r>
              <a:rPr lang="en-GB" kern="1400" dirty="0">
                <a:solidFill>
                  <a:srgbClr val="000000"/>
                </a:solidFill>
                <a:effectLst/>
                <a:latin typeface="Century Gothic" panose="020B0502020202020204" pitchFamily="34" charset="0"/>
                <a:ea typeface="Times New Roman" panose="02020603050405020304" pitchFamily="18" charset="0"/>
              </a:rPr>
              <a:t>PtSA is the only Association which focusses exclusively on the TDM Industry in South Africa</a:t>
            </a:r>
          </a:p>
          <a:p>
            <a:pPr marL="285750" lvl="0" indent="-285750">
              <a:lnSpc>
                <a:spcPct val="150000"/>
              </a:lnSpc>
              <a:spcAft>
                <a:spcPts val="600"/>
              </a:spcAft>
              <a:buFont typeface="Arial" panose="020B0604020202020204" pitchFamily="34" charset="0"/>
              <a:buChar char="•"/>
            </a:pPr>
            <a:r>
              <a:rPr lang="en-GB" kern="1400" dirty="0">
                <a:solidFill>
                  <a:srgbClr val="000000"/>
                </a:solidFill>
                <a:effectLst/>
                <a:latin typeface="Century Gothic" panose="020B0502020202020204" pitchFamily="34" charset="0"/>
                <a:ea typeface="Times New Roman" panose="02020603050405020304" pitchFamily="18" charset="0"/>
              </a:rPr>
              <a:t>PtSA has a partnership agreement with government to support the TDM Industry</a:t>
            </a:r>
            <a:endParaRPr lang="en-GB" b="1" kern="1400" dirty="0">
              <a:solidFill>
                <a:srgbClr val="000000"/>
              </a:solidFill>
              <a:latin typeface="Century Gothic" panose="020B0502020202020204" pitchFamily="34" charset="0"/>
              <a:ea typeface="Times New Roman" panose="02020603050405020304" pitchFamily="18" charset="0"/>
            </a:endParaRPr>
          </a:p>
        </p:txBody>
      </p:sp>
      <p:sp>
        <p:nvSpPr>
          <p:cNvPr id="31" name="TextBox 30">
            <a:extLst>
              <a:ext uri="{FF2B5EF4-FFF2-40B4-BE49-F238E27FC236}">
                <a16:creationId xmlns:a16="http://schemas.microsoft.com/office/drawing/2014/main" id="{46CC4FCA-9C15-A318-8C7B-4F63E02E05F6}"/>
              </a:ext>
            </a:extLst>
          </p:cNvPr>
          <p:cNvSpPr txBox="1"/>
          <p:nvPr/>
        </p:nvSpPr>
        <p:spPr>
          <a:xfrm>
            <a:off x="3238357" y="771917"/>
            <a:ext cx="5319233" cy="523220"/>
          </a:xfrm>
          <a:prstGeom prst="rect">
            <a:avLst/>
          </a:prstGeom>
          <a:noFill/>
        </p:spPr>
        <p:txBody>
          <a:bodyPr wrap="square" rtlCol="0">
            <a:spAutoFit/>
          </a:bodyPr>
          <a:lstStyle/>
          <a:p>
            <a:pPr algn="ctr"/>
            <a:r>
              <a:rPr lang="en-ZA" sz="2800" b="1" dirty="0">
                <a:solidFill>
                  <a:schemeClr val="accent5">
                    <a:lumMod val="75000"/>
                  </a:schemeClr>
                </a:solidFill>
                <a:latin typeface="Century Gothic" panose="020B0502020202020204" pitchFamily="34" charset="0"/>
              </a:rPr>
              <a:t>What makes it different</a:t>
            </a:r>
          </a:p>
        </p:txBody>
      </p:sp>
      <p:pic>
        <p:nvPicPr>
          <p:cNvPr id="32" name="Picture 4" descr="Image result for automotive  moulds">
            <a:extLst>
              <a:ext uri="{FF2B5EF4-FFF2-40B4-BE49-F238E27FC236}">
                <a16:creationId xmlns:a16="http://schemas.microsoft.com/office/drawing/2014/main" id="{0BBA0682-A0A3-72A6-0F82-423FBB00B0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95522" y="1552792"/>
            <a:ext cx="2680347" cy="1783650"/>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pic>
        <p:nvPicPr>
          <p:cNvPr id="33" name="Picture 2" descr="Image result for automotive assembly systems">
            <a:hlinkClick r:id="rId5"/>
            <a:extLst>
              <a:ext uri="{FF2B5EF4-FFF2-40B4-BE49-F238E27FC236}">
                <a16:creationId xmlns:a16="http://schemas.microsoft.com/office/drawing/2014/main" id="{AFCD2E58-FB9F-3698-29C9-3F2374580E0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78106" y="3630772"/>
            <a:ext cx="4051283" cy="1904103"/>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pic>
        <p:nvPicPr>
          <p:cNvPr id="34" name="Picture 8" descr="Image result for automotive  dies">
            <a:hlinkClick r:id="rId7"/>
            <a:extLst>
              <a:ext uri="{FF2B5EF4-FFF2-40B4-BE49-F238E27FC236}">
                <a16:creationId xmlns:a16="http://schemas.microsoft.com/office/drawing/2014/main" id="{00C0A264-2ED4-6B91-7BAE-CB1D6FC0731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29607" y="3746444"/>
            <a:ext cx="2515424" cy="1672757"/>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27076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3" descr="A close up of a logo&#10;&#10;Description automatically generated">
            <a:extLst>
              <a:ext uri="{FF2B5EF4-FFF2-40B4-BE49-F238E27FC236}">
                <a16:creationId xmlns:a16="http://schemas.microsoft.com/office/drawing/2014/main" id="{80C48762-B0C7-4508-8D26-F526C7F2455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0" y="6032308"/>
            <a:ext cx="12192000" cy="847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a:extLst>
              <a:ext uri="{FF2B5EF4-FFF2-40B4-BE49-F238E27FC236}">
                <a16:creationId xmlns:a16="http://schemas.microsoft.com/office/drawing/2014/main" id="{EDDA926E-0E91-9814-9A22-7BD58A70D2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0628" y="5849449"/>
            <a:ext cx="2364378" cy="703547"/>
          </a:xfrm>
          <a:prstGeom prst="rect">
            <a:avLst/>
          </a:prstGeom>
        </p:spPr>
      </p:pic>
      <p:sp>
        <p:nvSpPr>
          <p:cNvPr id="5" name="TextBox 4">
            <a:extLst>
              <a:ext uri="{FF2B5EF4-FFF2-40B4-BE49-F238E27FC236}">
                <a16:creationId xmlns:a16="http://schemas.microsoft.com/office/drawing/2014/main" id="{7CA04996-1E40-2416-6A7C-5B176BED7367}"/>
              </a:ext>
            </a:extLst>
          </p:cNvPr>
          <p:cNvSpPr txBox="1"/>
          <p:nvPr/>
        </p:nvSpPr>
        <p:spPr>
          <a:xfrm>
            <a:off x="516257" y="1179699"/>
            <a:ext cx="5212080" cy="1477328"/>
          </a:xfrm>
          <a:prstGeom prst="rect">
            <a:avLst/>
          </a:prstGeom>
          <a:noFill/>
          <a:ln cmpd="sng">
            <a:solidFill>
              <a:schemeClr val="accent1"/>
            </a:solidFill>
          </a:ln>
        </p:spPr>
        <p:txBody>
          <a:bodyPr wrap="square">
            <a:spAutoFit/>
          </a:bodyPr>
          <a:lstStyle/>
          <a:p>
            <a:pPr lvl="0"/>
            <a:r>
              <a:rPr lang="en-GB" kern="1400" dirty="0">
                <a:solidFill>
                  <a:srgbClr val="000000"/>
                </a:solidFill>
                <a:latin typeface="Century Gothic" panose="020B0502020202020204" pitchFamily="34" charset="0"/>
                <a:ea typeface="Times New Roman" panose="02020603050405020304" pitchFamily="18" charset="0"/>
              </a:rPr>
              <a:t>R</a:t>
            </a:r>
            <a:r>
              <a:rPr lang="en-GB" kern="1400" dirty="0">
                <a:solidFill>
                  <a:srgbClr val="000000"/>
                </a:solidFill>
                <a:effectLst/>
                <a:latin typeface="Century Gothic" panose="020B0502020202020204" pitchFamily="34" charset="0"/>
                <a:ea typeface="Times New Roman" panose="02020603050405020304" pitchFamily="18" charset="0"/>
              </a:rPr>
              <a:t>egional executive committees co-ordinate inputs from members in each region in order to assist with formulating national strategies for engagements with government and authorities.</a:t>
            </a:r>
            <a:endParaRPr lang="en-ZA" kern="1400" dirty="0">
              <a:solidFill>
                <a:srgbClr val="000000"/>
              </a:solidFill>
              <a:effectLst/>
              <a:latin typeface="Calibri" panose="020F0502020204030204" pitchFamily="34" charset="0"/>
              <a:ea typeface="Times New Roman" panose="02020603050405020304" pitchFamily="18" charset="0"/>
            </a:endParaRPr>
          </a:p>
        </p:txBody>
      </p:sp>
      <p:sp>
        <p:nvSpPr>
          <p:cNvPr id="6" name="TextBox 5">
            <a:extLst>
              <a:ext uri="{FF2B5EF4-FFF2-40B4-BE49-F238E27FC236}">
                <a16:creationId xmlns:a16="http://schemas.microsoft.com/office/drawing/2014/main" id="{DFC66FCD-644D-1F47-F86D-72EBD68C9E49}"/>
              </a:ext>
            </a:extLst>
          </p:cNvPr>
          <p:cNvSpPr txBox="1"/>
          <p:nvPr/>
        </p:nvSpPr>
        <p:spPr>
          <a:xfrm>
            <a:off x="838553" y="185836"/>
            <a:ext cx="10750731" cy="750655"/>
          </a:xfrm>
          <a:prstGeom prst="rect">
            <a:avLst/>
          </a:prstGeom>
          <a:noFill/>
        </p:spPr>
        <p:txBody>
          <a:bodyPr wrap="square" rtlCol="0">
            <a:spAutoFit/>
          </a:bodyPr>
          <a:lstStyle/>
          <a:p>
            <a:pPr>
              <a:lnSpc>
                <a:spcPct val="150000"/>
              </a:lnSpc>
              <a:spcAft>
                <a:spcPts val="600"/>
              </a:spcAft>
            </a:pPr>
            <a:r>
              <a:rPr lang="en-GB" sz="3200" b="1" kern="1400" dirty="0">
                <a:solidFill>
                  <a:schemeClr val="accent5">
                    <a:lumMod val="75000"/>
                  </a:schemeClr>
                </a:solidFill>
                <a:effectLst/>
                <a:latin typeface="Century Gothic" panose="020B0502020202020204" pitchFamily="34" charset="0"/>
                <a:ea typeface="Times New Roman" panose="02020603050405020304" pitchFamily="18" charset="0"/>
              </a:rPr>
              <a:t>PtSA is the collective voice of the TDM industry</a:t>
            </a:r>
            <a:endParaRPr lang="en-ZA" sz="3200" kern="1400" dirty="0">
              <a:solidFill>
                <a:schemeClr val="accent5">
                  <a:lumMod val="75000"/>
                </a:schemeClr>
              </a:solidFill>
              <a:effectLst/>
              <a:latin typeface="Calibri" panose="020F0502020204030204" pitchFamily="34" charset="0"/>
              <a:ea typeface="Times New Roman" panose="02020603050405020304" pitchFamily="18" charset="0"/>
            </a:endParaRPr>
          </a:p>
        </p:txBody>
      </p:sp>
      <p:sp>
        <p:nvSpPr>
          <p:cNvPr id="7" name="TextBox 6">
            <a:extLst>
              <a:ext uri="{FF2B5EF4-FFF2-40B4-BE49-F238E27FC236}">
                <a16:creationId xmlns:a16="http://schemas.microsoft.com/office/drawing/2014/main" id="{E5D1A872-ACC6-2462-F856-8D4A4E53EE98}"/>
              </a:ext>
            </a:extLst>
          </p:cNvPr>
          <p:cNvSpPr txBox="1"/>
          <p:nvPr/>
        </p:nvSpPr>
        <p:spPr>
          <a:xfrm>
            <a:off x="516257" y="2983187"/>
            <a:ext cx="5183133" cy="1200329"/>
          </a:xfrm>
          <a:prstGeom prst="rect">
            <a:avLst/>
          </a:prstGeom>
          <a:noFill/>
          <a:ln cmpd="sng">
            <a:solidFill>
              <a:schemeClr val="accent1"/>
            </a:solidFill>
          </a:ln>
        </p:spPr>
        <p:txBody>
          <a:bodyPr wrap="square">
            <a:spAutoFit/>
          </a:bodyPr>
          <a:lstStyle/>
          <a:p>
            <a:pPr lvl="0">
              <a:spcAft>
                <a:spcPts val="600"/>
              </a:spcAft>
            </a:pPr>
            <a:r>
              <a:rPr lang="en-GB" kern="1400" dirty="0">
                <a:solidFill>
                  <a:srgbClr val="000000"/>
                </a:solidFill>
                <a:latin typeface="Century Gothic" panose="020B0502020202020204" pitchFamily="34" charset="0"/>
                <a:ea typeface="Times New Roman" panose="02020603050405020304" pitchFamily="18" charset="0"/>
              </a:rPr>
              <a:t>M</a:t>
            </a:r>
            <a:r>
              <a:rPr lang="en-GB" kern="1400" dirty="0">
                <a:solidFill>
                  <a:srgbClr val="000000"/>
                </a:solidFill>
                <a:effectLst/>
                <a:latin typeface="Century Gothic" panose="020B0502020202020204" pitchFamily="34" charset="0"/>
                <a:ea typeface="Times New Roman" panose="02020603050405020304" pitchFamily="18" charset="0"/>
              </a:rPr>
              <a:t>embers have the opportunity to participate in interactive dialogue with government and authorities regarding the development of the industry.</a:t>
            </a:r>
            <a:endParaRPr lang="en-ZA" kern="1400" dirty="0">
              <a:solidFill>
                <a:srgbClr val="000000"/>
              </a:solidFill>
              <a:effectLst/>
              <a:latin typeface="Calibri" panose="020F0502020204030204" pitchFamily="34" charset="0"/>
              <a:ea typeface="Times New Roman" panose="02020603050405020304" pitchFamily="18" charset="0"/>
            </a:endParaRPr>
          </a:p>
        </p:txBody>
      </p:sp>
      <p:sp>
        <p:nvSpPr>
          <p:cNvPr id="8" name="TextBox 7">
            <a:extLst>
              <a:ext uri="{FF2B5EF4-FFF2-40B4-BE49-F238E27FC236}">
                <a16:creationId xmlns:a16="http://schemas.microsoft.com/office/drawing/2014/main" id="{5E3962E2-5EC1-ACD7-C8A1-D7543F7FB8F3}"/>
              </a:ext>
            </a:extLst>
          </p:cNvPr>
          <p:cNvSpPr txBox="1"/>
          <p:nvPr/>
        </p:nvSpPr>
        <p:spPr>
          <a:xfrm>
            <a:off x="6627642" y="1194705"/>
            <a:ext cx="4944299" cy="1200329"/>
          </a:xfrm>
          <a:prstGeom prst="rect">
            <a:avLst/>
          </a:prstGeom>
          <a:noFill/>
          <a:ln cmpd="sng">
            <a:solidFill>
              <a:schemeClr val="accent1"/>
            </a:solidFill>
          </a:ln>
        </p:spPr>
        <p:txBody>
          <a:bodyPr wrap="square">
            <a:spAutoFit/>
          </a:bodyPr>
          <a:lstStyle/>
          <a:p>
            <a:pPr lvl="0">
              <a:spcAft>
                <a:spcPts val="600"/>
              </a:spcAft>
            </a:pPr>
            <a:r>
              <a:rPr lang="en-GB" kern="1400" dirty="0">
                <a:solidFill>
                  <a:srgbClr val="000000"/>
                </a:solidFill>
                <a:latin typeface="Century Gothic" panose="020B0502020202020204" pitchFamily="34" charset="0"/>
                <a:ea typeface="Times New Roman" panose="02020603050405020304" pitchFamily="18" charset="0"/>
              </a:rPr>
              <a:t>A </a:t>
            </a:r>
            <a:r>
              <a:rPr lang="en-GB" kern="1400" dirty="0">
                <a:solidFill>
                  <a:srgbClr val="000000"/>
                </a:solidFill>
                <a:effectLst/>
                <a:latin typeface="Century Gothic" panose="020B0502020202020204" pitchFamily="34" charset="0"/>
                <a:ea typeface="Times New Roman" panose="02020603050405020304" pitchFamily="18" charset="0"/>
              </a:rPr>
              <a:t>partnership agreement with government (INTSIMBI Future Production Technologies Initiative) facilitates dialogue between its own (TDM) industry and government.</a:t>
            </a:r>
            <a:endParaRPr lang="en-ZA" kern="1400" dirty="0">
              <a:solidFill>
                <a:srgbClr val="000000"/>
              </a:solidFill>
              <a:effectLst/>
              <a:latin typeface="Calibri" panose="020F0502020204030204" pitchFamily="34" charset="0"/>
              <a:ea typeface="Times New Roman" panose="02020603050405020304" pitchFamily="18" charset="0"/>
            </a:endParaRPr>
          </a:p>
        </p:txBody>
      </p:sp>
      <p:sp>
        <p:nvSpPr>
          <p:cNvPr id="9" name="TextBox 8">
            <a:extLst>
              <a:ext uri="{FF2B5EF4-FFF2-40B4-BE49-F238E27FC236}">
                <a16:creationId xmlns:a16="http://schemas.microsoft.com/office/drawing/2014/main" id="{26DE1A57-FF47-1B71-FD68-4E2CB472A592}"/>
              </a:ext>
            </a:extLst>
          </p:cNvPr>
          <p:cNvSpPr txBox="1"/>
          <p:nvPr/>
        </p:nvSpPr>
        <p:spPr>
          <a:xfrm>
            <a:off x="6644985" y="2514594"/>
            <a:ext cx="5001811" cy="2462213"/>
          </a:xfrm>
          <a:prstGeom prst="rect">
            <a:avLst/>
          </a:prstGeom>
          <a:solidFill>
            <a:srgbClr val="C9555D"/>
          </a:solidFill>
        </p:spPr>
        <p:txBody>
          <a:bodyPr wrap="square">
            <a:spAutoFit/>
          </a:bodyPr>
          <a:lstStyle/>
          <a:p>
            <a:pPr algn="l" fontAlgn="base"/>
            <a:r>
              <a:rPr lang="en-ZA" sz="1400" b="1" i="0" dirty="0">
                <a:solidFill>
                  <a:schemeClr val="bg1"/>
                </a:solidFill>
                <a:effectLst/>
                <a:latin typeface="Century Gothic" panose="020B0502020202020204" pitchFamily="34" charset="0"/>
              </a:rPr>
              <a:t>INTSIMBI Future Production Technologies Initiative</a:t>
            </a:r>
          </a:p>
          <a:p>
            <a:pPr algn="l" fontAlgn="base"/>
            <a:r>
              <a:rPr lang="en-ZA" sz="1400" b="1" i="0" dirty="0">
                <a:solidFill>
                  <a:schemeClr val="bg1"/>
                </a:solidFill>
                <a:effectLst/>
                <a:latin typeface="Century Gothic" panose="020B0502020202020204" pitchFamily="34" charset="0"/>
              </a:rPr>
              <a:t>Governance, Execution and Monitoring Structure</a:t>
            </a:r>
            <a:endParaRPr lang="en-ZA" sz="1400" b="0" i="0" dirty="0">
              <a:solidFill>
                <a:schemeClr val="bg1"/>
              </a:solidFill>
              <a:effectLst/>
              <a:latin typeface="Century Gothic" panose="020B0502020202020204" pitchFamily="34" charset="0"/>
            </a:endParaRPr>
          </a:p>
          <a:p>
            <a:pPr algn="l" fontAlgn="base"/>
            <a:r>
              <a:rPr lang="en-ZA" sz="1400" b="0" i="0" dirty="0">
                <a:solidFill>
                  <a:schemeClr val="bg1"/>
                </a:solidFill>
                <a:effectLst/>
                <a:latin typeface="Century Gothic" panose="020B0502020202020204" pitchFamily="34" charset="0"/>
              </a:rPr>
              <a:t>Unique governance and implementation structures were created for the Intsimbi FPTI at national and provincial levels to enable the establishment of project-level partnerships for project funding and execution.</a:t>
            </a:r>
          </a:p>
          <a:p>
            <a:pPr algn="l" fontAlgn="base"/>
            <a:endParaRPr lang="en-ZA" sz="1400" b="0" i="0" dirty="0">
              <a:solidFill>
                <a:schemeClr val="bg1"/>
              </a:solidFill>
              <a:effectLst/>
              <a:latin typeface="Century Gothic" panose="020B0502020202020204" pitchFamily="34" charset="0"/>
            </a:endParaRPr>
          </a:p>
          <a:p>
            <a:pPr algn="l" fontAlgn="base"/>
            <a:r>
              <a:rPr lang="en-ZA" sz="1400" b="0" i="0" dirty="0">
                <a:solidFill>
                  <a:schemeClr val="bg1"/>
                </a:solidFill>
                <a:effectLst/>
                <a:latin typeface="Century Gothic" panose="020B0502020202020204" pitchFamily="34" charset="0"/>
              </a:rPr>
              <a:t>A Section 21 company was created at national level to enable industry and government stakeholders to participate in the guiding and monitoring of the execution of the Intsimbi FPTI programmes.</a:t>
            </a:r>
          </a:p>
        </p:txBody>
      </p:sp>
      <p:grpSp>
        <p:nvGrpSpPr>
          <p:cNvPr id="10" name="Group 9">
            <a:extLst>
              <a:ext uri="{FF2B5EF4-FFF2-40B4-BE49-F238E27FC236}">
                <a16:creationId xmlns:a16="http://schemas.microsoft.com/office/drawing/2014/main" id="{25C7BA28-E392-BA20-54B4-78C9537B351F}"/>
              </a:ext>
            </a:extLst>
          </p:cNvPr>
          <p:cNvGrpSpPr>
            <a:grpSpLocks/>
          </p:cNvGrpSpPr>
          <p:nvPr/>
        </p:nvGrpSpPr>
        <p:grpSpPr bwMode="auto">
          <a:xfrm>
            <a:off x="5850141" y="5572190"/>
            <a:ext cx="6096373" cy="354374"/>
            <a:chOff x="1076717" y="1073284"/>
            <a:chExt cx="55643" cy="3092"/>
          </a:xfrm>
        </p:grpSpPr>
        <p:pic>
          <p:nvPicPr>
            <p:cNvPr id="11" name="Picture 10">
              <a:extLst>
                <a:ext uri="{FF2B5EF4-FFF2-40B4-BE49-F238E27FC236}">
                  <a16:creationId xmlns:a16="http://schemas.microsoft.com/office/drawing/2014/main" id="{ADB6F4F2-798E-28DC-ACF0-5C328F314A2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7542" y="1073284"/>
              <a:ext cx="10392" cy="309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pic>
        <p:pic>
          <p:nvPicPr>
            <p:cNvPr id="12" name="Picture 11" descr="saimc-logo - EE Publishers">
              <a:extLst>
                <a:ext uri="{FF2B5EF4-FFF2-40B4-BE49-F238E27FC236}">
                  <a16:creationId xmlns:a16="http://schemas.microsoft.com/office/drawing/2014/main" id="{AAF610E5-B3E4-6C27-7CCB-5C52B01496B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12908" y="1073450"/>
              <a:ext cx="11174" cy="2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3" name="Picture 12">
              <a:extLst>
                <a:ext uri="{FF2B5EF4-FFF2-40B4-BE49-F238E27FC236}">
                  <a16:creationId xmlns:a16="http://schemas.microsoft.com/office/drawing/2014/main" id="{00BFACD8-7CC9-8F05-E7F6-1F90F794854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6717" y="1073578"/>
              <a:ext cx="7053" cy="256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pic>
        <p:pic>
          <p:nvPicPr>
            <p:cNvPr id="15" name="Picture 14">
              <a:extLst>
                <a:ext uri="{FF2B5EF4-FFF2-40B4-BE49-F238E27FC236}">
                  <a16:creationId xmlns:a16="http://schemas.microsoft.com/office/drawing/2014/main" id="{D232E385-1384-690C-57E4-88886884C96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01721" y="1073547"/>
              <a:ext cx="8063" cy="261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pic>
        <p:pic>
          <p:nvPicPr>
            <p:cNvPr id="16" name="Picture 15">
              <a:extLst>
                <a:ext uri="{FF2B5EF4-FFF2-40B4-BE49-F238E27FC236}">
                  <a16:creationId xmlns:a16="http://schemas.microsoft.com/office/drawing/2014/main" id="{9BF25AD9-6BBA-FE74-02F7-706A29591CF5}"/>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28412" y="1073650"/>
              <a:ext cx="3948" cy="238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pic>
      </p:grpSp>
      <p:sp>
        <p:nvSpPr>
          <p:cNvPr id="17" name="TextBox 16">
            <a:extLst>
              <a:ext uri="{FF2B5EF4-FFF2-40B4-BE49-F238E27FC236}">
                <a16:creationId xmlns:a16="http://schemas.microsoft.com/office/drawing/2014/main" id="{14C48564-CB6C-D63C-58BF-EDEF7383C623}"/>
              </a:ext>
            </a:extLst>
          </p:cNvPr>
          <p:cNvSpPr txBox="1"/>
          <p:nvPr/>
        </p:nvSpPr>
        <p:spPr>
          <a:xfrm>
            <a:off x="545204" y="4540686"/>
            <a:ext cx="5183133" cy="646331"/>
          </a:xfrm>
          <a:prstGeom prst="rect">
            <a:avLst/>
          </a:prstGeom>
          <a:noFill/>
          <a:ln cmpd="sng">
            <a:solidFill>
              <a:schemeClr val="accent1"/>
            </a:solidFill>
          </a:ln>
        </p:spPr>
        <p:txBody>
          <a:bodyPr wrap="square">
            <a:spAutoFit/>
          </a:bodyPr>
          <a:lstStyle/>
          <a:p>
            <a:pPr algn="ctr"/>
            <a:r>
              <a:rPr lang="en-ZA" sz="1800" b="1" dirty="0">
                <a:solidFill>
                  <a:srgbClr val="28659C"/>
                </a:solidFill>
                <a:latin typeface="Century Gothic" panose="020B0502020202020204" pitchFamily="34" charset="0"/>
              </a:rPr>
              <a:t>Eastern Cape Investment to date</a:t>
            </a:r>
            <a:endParaRPr lang="en-ZA" sz="1800" b="1" dirty="0">
              <a:latin typeface="Century Gothic" panose="020B0502020202020204" pitchFamily="34" charset="0"/>
            </a:endParaRPr>
          </a:p>
          <a:p>
            <a:r>
              <a:rPr lang="en-ZA" sz="1800" dirty="0">
                <a:latin typeface="Century Gothic" panose="020B0502020202020204" pitchFamily="34" charset="0"/>
              </a:rPr>
              <a:t>Total	</a:t>
            </a:r>
            <a:r>
              <a:rPr lang="en-ZA" sz="1800" b="1" dirty="0">
                <a:latin typeface="Century Gothic" panose="020B0502020202020204" pitchFamily="34" charset="0"/>
              </a:rPr>
              <a:t>R110 Million  </a:t>
            </a:r>
            <a:r>
              <a:rPr lang="en-ZA" sz="1200" dirty="0">
                <a:latin typeface="Century Gothic" panose="020B0502020202020204" pitchFamily="34" charset="0"/>
              </a:rPr>
              <a:t>Direct and Indirect</a:t>
            </a:r>
          </a:p>
        </p:txBody>
      </p:sp>
    </p:spTree>
    <p:extLst>
      <p:ext uri="{BB962C8B-B14F-4D97-AF65-F5344CB8AC3E}">
        <p14:creationId xmlns:p14="http://schemas.microsoft.com/office/powerpoint/2010/main" val="2596857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3" descr="A close up of a logo&#10;&#10;Description automatically generated">
            <a:extLst>
              <a:ext uri="{FF2B5EF4-FFF2-40B4-BE49-F238E27FC236}">
                <a16:creationId xmlns:a16="http://schemas.microsoft.com/office/drawing/2014/main" id="{80C48762-B0C7-4508-8D26-F526C7F2455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0" y="5997155"/>
            <a:ext cx="12192000" cy="847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a:extLst>
              <a:ext uri="{FF2B5EF4-FFF2-40B4-BE49-F238E27FC236}">
                <a16:creationId xmlns:a16="http://schemas.microsoft.com/office/drawing/2014/main" id="{EDDA926E-0E91-9814-9A22-7BD58A70D2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0628" y="5849449"/>
            <a:ext cx="2364378" cy="703547"/>
          </a:xfrm>
          <a:prstGeom prst="rect">
            <a:avLst/>
          </a:prstGeom>
        </p:spPr>
      </p:pic>
      <p:sp>
        <p:nvSpPr>
          <p:cNvPr id="5" name="TextBox 4">
            <a:extLst>
              <a:ext uri="{FF2B5EF4-FFF2-40B4-BE49-F238E27FC236}">
                <a16:creationId xmlns:a16="http://schemas.microsoft.com/office/drawing/2014/main" id="{CFBC6C97-C18B-66F4-B4D0-0644CA80071E}"/>
              </a:ext>
            </a:extLst>
          </p:cNvPr>
          <p:cNvSpPr txBox="1"/>
          <p:nvPr/>
        </p:nvSpPr>
        <p:spPr>
          <a:xfrm>
            <a:off x="1310675" y="459448"/>
            <a:ext cx="10750731" cy="668324"/>
          </a:xfrm>
          <a:prstGeom prst="rect">
            <a:avLst/>
          </a:prstGeom>
          <a:noFill/>
        </p:spPr>
        <p:txBody>
          <a:bodyPr wrap="square" rtlCol="0">
            <a:spAutoFit/>
          </a:bodyPr>
          <a:lstStyle/>
          <a:p>
            <a:pPr>
              <a:lnSpc>
                <a:spcPct val="150000"/>
              </a:lnSpc>
              <a:spcAft>
                <a:spcPts val="600"/>
              </a:spcAft>
            </a:pPr>
            <a:r>
              <a:rPr lang="en-GB" sz="2800" b="1" kern="1400" dirty="0">
                <a:solidFill>
                  <a:schemeClr val="accent5">
                    <a:lumMod val="75000"/>
                  </a:schemeClr>
                </a:solidFill>
                <a:effectLst/>
                <a:latin typeface="Century Gothic" panose="020B0502020202020204" pitchFamily="34" charset="0"/>
                <a:ea typeface="Times New Roman" panose="02020603050405020304" pitchFamily="18" charset="0"/>
                <a:cs typeface="Calibri" panose="020F0502020204030204" pitchFamily="34" charset="0"/>
              </a:rPr>
              <a:t>Improvement of competitiveness of PtSA members</a:t>
            </a:r>
            <a:endParaRPr lang="en-ZA" sz="2800" kern="1400" dirty="0">
              <a:solidFill>
                <a:schemeClr val="accent5">
                  <a:lumMod val="75000"/>
                </a:schemeClr>
              </a:solidFill>
              <a:effectLst/>
              <a:latin typeface="Calibri" panose="020F0502020204030204" pitchFamily="34" charset="0"/>
              <a:ea typeface="Times New Roman" panose="02020603050405020304" pitchFamily="18" charset="0"/>
            </a:endParaRPr>
          </a:p>
        </p:txBody>
      </p:sp>
      <p:sp>
        <p:nvSpPr>
          <p:cNvPr id="7" name="TextBox 6">
            <a:extLst>
              <a:ext uri="{FF2B5EF4-FFF2-40B4-BE49-F238E27FC236}">
                <a16:creationId xmlns:a16="http://schemas.microsoft.com/office/drawing/2014/main" id="{2B56A814-4E63-3461-42A9-33103A444479}"/>
              </a:ext>
            </a:extLst>
          </p:cNvPr>
          <p:cNvSpPr txBox="1"/>
          <p:nvPr/>
        </p:nvSpPr>
        <p:spPr>
          <a:xfrm>
            <a:off x="468525" y="4526206"/>
            <a:ext cx="5212080" cy="1015663"/>
          </a:xfrm>
          <a:prstGeom prst="rect">
            <a:avLst/>
          </a:prstGeom>
          <a:noFill/>
          <a:ln cmpd="sng">
            <a:solidFill>
              <a:schemeClr val="accent1"/>
            </a:solidFill>
          </a:ln>
        </p:spPr>
        <p:txBody>
          <a:bodyPr wrap="square">
            <a:spAutoFit/>
          </a:bodyPr>
          <a:lstStyle/>
          <a:p>
            <a:pPr lvl="0">
              <a:spcAft>
                <a:spcPts val="600"/>
              </a:spcAft>
            </a:pPr>
            <a:r>
              <a:rPr lang="en-GB" sz="2000" kern="1400" dirty="0">
                <a:solidFill>
                  <a:srgbClr val="000000"/>
                </a:solidFill>
                <a:latin typeface="Century Gothic" panose="020B0502020202020204" pitchFamily="34" charset="0"/>
                <a:ea typeface="Times New Roman" panose="02020603050405020304" pitchFamily="18" charset="0"/>
              </a:rPr>
              <a:t>F</a:t>
            </a:r>
            <a:r>
              <a:rPr lang="en-GB" sz="2000" kern="1400" dirty="0">
                <a:solidFill>
                  <a:srgbClr val="000000"/>
                </a:solidFill>
                <a:effectLst/>
                <a:latin typeface="Century Gothic" panose="020B0502020202020204" pitchFamily="34" charset="0"/>
                <a:ea typeface="Times New Roman" panose="02020603050405020304" pitchFamily="18" charset="0"/>
              </a:rPr>
              <a:t>acilitates the funding of selected productivity improvements </a:t>
            </a:r>
            <a:r>
              <a:rPr lang="en-GB" sz="2000" kern="1400" dirty="0">
                <a:solidFill>
                  <a:srgbClr val="000000"/>
                </a:solidFill>
                <a:latin typeface="Century Gothic" panose="020B0502020202020204" pitchFamily="34" charset="0"/>
                <a:ea typeface="Times New Roman" panose="02020603050405020304" pitchFamily="18" charset="0"/>
              </a:rPr>
              <a:t>for</a:t>
            </a:r>
            <a:r>
              <a:rPr lang="en-GB" sz="2000" kern="1400" dirty="0">
                <a:solidFill>
                  <a:srgbClr val="000000"/>
                </a:solidFill>
                <a:effectLst/>
                <a:latin typeface="Century Gothic" panose="020B0502020202020204" pitchFamily="34" charset="0"/>
                <a:ea typeface="Times New Roman" panose="02020603050405020304" pitchFamily="18" charset="0"/>
              </a:rPr>
              <a:t> member companies.</a:t>
            </a:r>
            <a:endParaRPr lang="en-ZA" sz="2000" kern="1400" dirty="0">
              <a:solidFill>
                <a:srgbClr val="000000"/>
              </a:solidFill>
              <a:effectLst/>
              <a:latin typeface="Calibri" panose="020F0502020204030204" pitchFamily="34" charset="0"/>
              <a:ea typeface="Times New Roman" panose="02020603050405020304" pitchFamily="18" charset="0"/>
            </a:endParaRPr>
          </a:p>
        </p:txBody>
      </p:sp>
      <p:sp>
        <p:nvSpPr>
          <p:cNvPr id="8" name="TextBox 7">
            <a:extLst>
              <a:ext uri="{FF2B5EF4-FFF2-40B4-BE49-F238E27FC236}">
                <a16:creationId xmlns:a16="http://schemas.microsoft.com/office/drawing/2014/main" id="{B418A9DD-3641-B3B9-704F-7DFDCD9F071A}"/>
              </a:ext>
            </a:extLst>
          </p:cNvPr>
          <p:cNvSpPr txBox="1"/>
          <p:nvPr/>
        </p:nvSpPr>
        <p:spPr>
          <a:xfrm>
            <a:off x="468525" y="3003825"/>
            <a:ext cx="5212080" cy="1015663"/>
          </a:xfrm>
          <a:prstGeom prst="rect">
            <a:avLst/>
          </a:prstGeom>
          <a:noFill/>
          <a:ln cmpd="sng">
            <a:solidFill>
              <a:schemeClr val="accent1"/>
            </a:solidFill>
          </a:ln>
        </p:spPr>
        <p:txBody>
          <a:bodyPr wrap="square">
            <a:spAutoFit/>
          </a:bodyPr>
          <a:lstStyle/>
          <a:p>
            <a:pPr lvl="0">
              <a:spcAft>
                <a:spcPts val="600"/>
              </a:spcAft>
            </a:pPr>
            <a:r>
              <a:rPr lang="en-GB" sz="2000" kern="1400" dirty="0">
                <a:solidFill>
                  <a:srgbClr val="000000"/>
                </a:solidFill>
                <a:latin typeface="Century Gothic" panose="020B0502020202020204" pitchFamily="34" charset="0"/>
                <a:ea typeface="Times New Roman" panose="02020603050405020304" pitchFamily="18" charset="0"/>
              </a:rPr>
              <a:t>I</a:t>
            </a:r>
            <a:r>
              <a:rPr lang="en-GB" sz="2000" kern="1400" dirty="0">
                <a:solidFill>
                  <a:srgbClr val="000000"/>
                </a:solidFill>
                <a:effectLst/>
                <a:latin typeface="Century Gothic" panose="020B0502020202020204" pitchFamily="34" charset="0"/>
                <a:ea typeface="Times New Roman" panose="02020603050405020304" pitchFamily="18" charset="0"/>
              </a:rPr>
              <a:t>mplementation of productivity improvement programmes </a:t>
            </a:r>
            <a:r>
              <a:rPr lang="en-GB" sz="2000" kern="1400" dirty="0">
                <a:solidFill>
                  <a:srgbClr val="000000"/>
                </a:solidFill>
                <a:latin typeface="Century Gothic" panose="020B0502020202020204" pitchFamily="34" charset="0"/>
                <a:ea typeface="Times New Roman" panose="02020603050405020304" pitchFamily="18" charset="0"/>
              </a:rPr>
              <a:t>for</a:t>
            </a:r>
            <a:r>
              <a:rPr lang="en-GB" sz="2000" kern="1400" dirty="0">
                <a:solidFill>
                  <a:srgbClr val="000000"/>
                </a:solidFill>
                <a:effectLst/>
                <a:latin typeface="Century Gothic" panose="020B0502020202020204" pitchFamily="34" charset="0"/>
                <a:ea typeface="Times New Roman" panose="02020603050405020304" pitchFamily="18" charset="0"/>
              </a:rPr>
              <a:t> member companies.</a:t>
            </a:r>
            <a:endParaRPr lang="en-ZA" sz="2000" kern="1400" dirty="0">
              <a:solidFill>
                <a:srgbClr val="000000"/>
              </a:solidFill>
              <a:effectLst/>
              <a:latin typeface="Calibri" panose="020F0502020204030204" pitchFamily="34" charset="0"/>
              <a:ea typeface="Times New Roman" panose="02020603050405020304" pitchFamily="18" charset="0"/>
            </a:endParaRPr>
          </a:p>
        </p:txBody>
      </p:sp>
      <p:sp>
        <p:nvSpPr>
          <p:cNvPr id="9" name="TextBox 8">
            <a:extLst>
              <a:ext uri="{FF2B5EF4-FFF2-40B4-BE49-F238E27FC236}">
                <a16:creationId xmlns:a16="http://schemas.microsoft.com/office/drawing/2014/main" id="{CAC06DEE-04E9-A014-8FE4-51CD1D9C2D33}"/>
              </a:ext>
            </a:extLst>
          </p:cNvPr>
          <p:cNvSpPr txBox="1"/>
          <p:nvPr/>
        </p:nvSpPr>
        <p:spPr>
          <a:xfrm>
            <a:off x="6511395" y="4542817"/>
            <a:ext cx="5212080" cy="1015663"/>
          </a:xfrm>
          <a:prstGeom prst="rect">
            <a:avLst/>
          </a:prstGeom>
          <a:noFill/>
          <a:ln cmpd="sng">
            <a:solidFill>
              <a:schemeClr val="accent1"/>
            </a:solidFill>
          </a:ln>
        </p:spPr>
        <p:txBody>
          <a:bodyPr wrap="square">
            <a:spAutoFit/>
          </a:bodyPr>
          <a:lstStyle/>
          <a:p>
            <a:pPr lvl="0">
              <a:spcAft>
                <a:spcPts val="600"/>
              </a:spcAft>
            </a:pPr>
            <a:r>
              <a:rPr lang="en-GB" sz="2000" kern="1400" dirty="0">
                <a:solidFill>
                  <a:srgbClr val="000000"/>
                </a:solidFill>
                <a:latin typeface="Century Gothic" panose="020B0502020202020204" pitchFamily="34" charset="0"/>
                <a:ea typeface="Times New Roman" panose="02020603050405020304" pitchFamily="18" charset="0"/>
              </a:rPr>
              <a:t>F</a:t>
            </a:r>
            <a:r>
              <a:rPr lang="en-GB" sz="2000" kern="1400" dirty="0">
                <a:solidFill>
                  <a:srgbClr val="000000"/>
                </a:solidFill>
                <a:effectLst/>
                <a:latin typeface="Century Gothic" panose="020B0502020202020204" pitchFamily="34" charset="0"/>
                <a:ea typeface="Times New Roman" panose="02020603050405020304" pitchFamily="18" charset="0"/>
              </a:rPr>
              <a:t>acilitates the growth of the supplier base for the benefit of the larger corporates, and in particular the OEM's.</a:t>
            </a:r>
            <a:endParaRPr lang="en-ZA" sz="2000" kern="1400" dirty="0">
              <a:solidFill>
                <a:srgbClr val="000000"/>
              </a:solidFill>
              <a:effectLst/>
              <a:latin typeface="Calibri" panose="020F0502020204030204" pitchFamily="34" charset="0"/>
              <a:ea typeface="Times New Roman" panose="02020603050405020304" pitchFamily="18" charset="0"/>
            </a:endParaRPr>
          </a:p>
        </p:txBody>
      </p:sp>
      <p:sp>
        <p:nvSpPr>
          <p:cNvPr id="10" name="TextBox 9">
            <a:extLst>
              <a:ext uri="{FF2B5EF4-FFF2-40B4-BE49-F238E27FC236}">
                <a16:creationId xmlns:a16="http://schemas.microsoft.com/office/drawing/2014/main" id="{658E41A5-E76F-D57A-2C4D-9344DEAD38DE}"/>
              </a:ext>
            </a:extLst>
          </p:cNvPr>
          <p:cNvSpPr txBox="1"/>
          <p:nvPr/>
        </p:nvSpPr>
        <p:spPr>
          <a:xfrm>
            <a:off x="468525" y="1774558"/>
            <a:ext cx="5212080" cy="707886"/>
          </a:xfrm>
          <a:prstGeom prst="rect">
            <a:avLst/>
          </a:prstGeom>
          <a:noFill/>
          <a:ln cmpd="sng">
            <a:solidFill>
              <a:schemeClr val="accent1"/>
            </a:solidFill>
          </a:ln>
        </p:spPr>
        <p:txBody>
          <a:bodyPr wrap="square">
            <a:spAutoFit/>
          </a:bodyPr>
          <a:lstStyle/>
          <a:p>
            <a:pPr lvl="0">
              <a:spcAft>
                <a:spcPts val="600"/>
              </a:spcAft>
            </a:pPr>
            <a:r>
              <a:rPr lang="en-GB" sz="2000" kern="1400" dirty="0">
                <a:solidFill>
                  <a:srgbClr val="000000"/>
                </a:solidFill>
                <a:latin typeface="Century Gothic" panose="020B0502020202020204" pitchFamily="34" charset="0"/>
                <a:ea typeface="Times New Roman" panose="02020603050405020304" pitchFamily="18" charset="0"/>
              </a:rPr>
              <a:t>I</a:t>
            </a:r>
            <a:r>
              <a:rPr lang="en-GB" sz="2000" kern="1400" dirty="0">
                <a:solidFill>
                  <a:srgbClr val="000000"/>
                </a:solidFill>
                <a:effectLst/>
                <a:latin typeface="Century Gothic" panose="020B0502020202020204" pitchFamily="34" charset="0"/>
                <a:ea typeface="Times New Roman" panose="02020603050405020304" pitchFamily="18" charset="0"/>
              </a:rPr>
              <a:t>nternational benchmarking process to its members.</a:t>
            </a:r>
            <a:endParaRPr lang="en-ZA" sz="2000" kern="1400" dirty="0">
              <a:solidFill>
                <a:srgbClr val="000000"/>
              </a:solidFill>
              <a:effectLst/>
              <a:latin typeface="Calibri" panose="020F0502020204030204" pitchFamily="34" charset="0"/>
              <a:ea typeface="Times New Roman" panose="02020603050405020304" pitchFamily="18" charset="0"/>
            </a:endParaRPr>
          </a:p>
        </p:txBody>
      </p:sp>
      <p:pic>
        <p:nvPicPr>
          <p:cNvPr id="1026" name="Picture 2" descr="Home – WBA Werkzeugbau Akademie | Unikate in Serie">
            <a:extLst>
              <a:ext uri="{FF2B5EF4-FFF2-40B4-BE49-F238E27FC236}">
                <a16:creationId xmlns:a16="http://schemas.microsoft.com/office/drawing/2014/main" id="{30F3695F-C1AF-640D-4BB4-E8940A2263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86040" y="1299277"/>
            <a:ext cx="4613079" cy="1427314"/>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57F7EB84-3A41-771E-2947-89403D214EA4}"/>
              </a:ext>
            </a:extLst>
          </p:cNvPr>
          <p:cNvSpPr txBox="1"/>
          <p:nvPr/>
        </p:nvSpPr>
        <p:spPr>
          <a:xfrm>
            <a:off x="6511395" y="3003825"/>
            <a:ext cx="5212080" cy="923330"/>
          </a:xfrm>
          <a:prstGeom prst="rect">
            <a:avLst/>
          </a:prstGeom>
          <a:noFill/>
          <a:ln cmpd="sng">
            <a:solidFill>
              <a:schemeClr val="accent1"/>
            </a:solidFill>
          </a:ln>
        </p:spPr>
        <p:txBody>
          <a:bodyPr wrap="square">
            <a:spAutoFit/>
          </a:bodyPr>
          <a:lstStyle/>
          <a:p>
            <a:pPr algn="ctr"/>
            <a:r>
              <a:rPr lang="en-ZA" b="1" dirty="0">
                <a:solidFill>
                  <a:srgbClr val="28659C"/>
                </a:solidFill>
                <a:latin typeface="Century Gothic" panose="020B0502020202020204" pitchFamily="34" charset="0"/>
              </a:rPr>
              <a:t>Eastern Cape</a:t>
            </a:r>
            <a:endParaRPr lang="en-ZA" b="1" dirty="0">
              <a:latin typeface="Century Gothic" panose="020B0502020202020204" pitchFamily="34" charset="0"/>
            </a:endParaRPr>
          </a:p>
          <a:p>
            <a:pPr marL="171450" indent="-171450">
              <a:buFont typeface="Arial" panose="020B0604020202020204" pitchFamily="34" charset="0"/>
              <a:buChar char="•"/>
            </a:pPr>
            <a:r>
              <a:rPr lang="en-ZA" dirty="0">
                <a:solidFill>
                  <a:schemeClr val="accent5">
                    <a:lumMod val="75000"/>
                  </a:schemeClr>
                </a:solidFill>
                <a:latin typeface="Century Gothic" panose="020B0502020202020204" pitchFamily="34" charset="0"/>
              </a:rPr>
              <a:t>28 Companies Benchmarked</a:t>
            </a:r>
          </a:p>
          <a:p>
            <a:pPr marL="171450" indent="-171450">
              <a:buFont typeface="Arial" panose="020B0604020202020204" pitchFamily="34" charset="0"/>
              <a:buChar char="•"/>
            </a:pPr>
            <a:r>
              <a:rPr lang="en-ZA" dirty="0">
                <a:solidFill>
                  <a:schemeClr val="accent5">
                    <a:lumMod val="75000"/>
                  </a:schemeClr>
                </a:solidFill>
                <a:latin typeface="Century Gothic" panose="020B0502020202020204" pitchFamily="34" charset="0"/>
              </a:rPr>
              <a:t>5 Intervention Projects</a:t>
            </a:r>
          </a:p>
        </p:txBody>
      </p:sp>
    </p:spTree>
    <p:extLst>
      <p:ext uri="{BB962C8B-B14F-4D97-AF65-F5344CB8AC3E}">
        <p14:creationId xmlns:p14="http://schemas.microsoft.com/office/powerpoint/2010/main" val="33246797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3" descr="A close up of a logo&#10;&#10;Description automatically generated">
            <a:extLst>
              <a:ext uri="{FF2B5EF4-FFF2-40B4-BE49-F238E27FC236}">
                <a16:creationId xmlns:a16="http://schemas.microsoft.com/office/drawing/2014/main" id="{80C48762-B0C7-4508-8D26-F526C7F2455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0" y="6010792"/>
            <a:ext cx="12192000" cy="847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a:extLst>
              <a:ext uri="{FF2B5EF4-FFF2-40B4-BE49-F238E27FC236}">
                <a16:creationId xmlns:a16="http://schemas.microsoft.com/office/drawing/2014/main" id="{EDDA926E-0E91-9814-9A22-7BD58A70D2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0628" y="5849449"/>
            <a:ext cx="2364378" cy="703547"/>
          </a:xfrm>
          <a:prstGeom prst="rect">
            <a:avLst/>
          </a:prstGeom>
        </p:spPr>
      </p:pic>
      <p:sp>
        <p:nvSpPr>
          <p:cNvPr id="4" name="TextBox 3">
            <a:extLst>
              <a:ext uri="{FF2B5EF4-FFF2-40B4-BE49-F238E27FC236}">
                <a16:creationId xmlns:a16="http://schemas.microsoft.com/office/drawing/2014/main" id="{E28324C2-C4CC-856E-88D8-C640A950CA4D}"/>
              </a:ext>
            </a:extLst>
          </p:cNvPr>
          <p:cNvSpPr txBox="1"/>
          <p:nvPr/>
        </p:nvSpPr>
        <p:spPr>
          <a:xfrm>
            <a:off x="2816230" y="346028"/>
            <a:ext cx="6554877" cy="668324"/>
          </a:xfrm>
          <a:prstGeom prst="rect">
            <a:avLst/>
          </a:prstGeom>
          <a:noFill/>
        </p:spPr>
        <p:txBody>
          <a:bodyPr wrap="square" rtlCol="0">
            <a:spAutoFit/>
          </a:bodyPr>
          <a:lstStyle/>
          <a:p>
            <a:pPr>
              <a:lnSpc>
                <a:spcPct val="150000"/>
              </a:lnSpc>
              <a:spcAft>
                <a:spcPts val="600"/>
              </a:spcAft>
            </a:pPr>
            <a:r>
              <a:rPr lang="en-GB" sz="2800" b="1" kern="1400" dirty="0">
                <a:solidFill>
                  <a:schemeClr val="accent5">
                    <a:lumMod val="75000"/>
                  </a:schemeClr>
                </a:solidFill>
                <a:effectLst/>
                <a:latin typeface="Century Gothic" panose="020B0502020202020204" pitchFamily="34" charset="0"/>
                <a:ea typeface="Times New Roman" panose="02020603050405020304" pitchFamily="18" charset="0"/>
              </a:rPr>
              <a:t>Training and upskilling programmes</a:t>
            </a:r>
            <a:endParaRPr lang="en-ZA" sz="2800" kern="1400" dirty="0">
              <a:solidFill>
                <a:schemeClr val="accent5">
                  <a:lumMod val="75000"/>
                </a:schemeClr>
              </a:solidFill>
              <a:effectLst/>
              <a:latin typeface="Calibri" panose="020F0502020204030204" pitchFamily="34" charset="0"/>
              <a:ea typeface="Times New Roman" panose="02020603050405020304" pitchFamily="18" charset="0"/>
            </a:endParaRPr>
          </a:p>
        </p:txBody>
      </p:sp>
      <p:sp>
        <p:nvSpPr>
          <p:cNvPr id="5" name="TextBox 4">
            <a:extLst>
              <a:ext uri="{FF2B5EF4-FFF2-40B4-BE49-F238E27FC236}">
                <a16:creationId xmlns:a16="http://schemas.microsoft.com/office/drawing/2014/main" id="{94B9F7E1-C9B5-62A3-0473-8EE369646AE8}"/>
              </a:ext>
            </a:extLst>
          </p:cNvPr>
          <p:cNvSpPr txBox="1"/>
          <p:nvPr/>
        </p:nvSpPr>
        <p:spPr>
          <a:xfrm>
            <a:off x="341669" y="1612342"/>
            <a:ext cx="5350244" cy="646331"/>
          </a:xfrm>
          <a:prstGeom prst="rect">
            <a:avLst/>
          </a:prstGeom>
          <a:noFill/>
          <a:ln cmpd="sng">
            <a:solidFill>
              <a:schemeClr val="accent1"/>
            </a:solidFill>
          </a:ln>
        </p:spPr>
        <p:txBody>
          <a:bodyPr wrap="square">
            <a:spAutoFit/>
          </a:bodyPr>
          <a:lstStyle/>
          <a:p>
            <a:pPr lvl="0">
              <a:spcAft>
                <a:spcPts val="600"/>
              </a:spcAft>
            </a:pPr>
            <a:r>
              <a:rPr lang="en-GB" kern="1400" dirty="0">
                <a:solidFill>
                  <a:srgbClr val="000000"/>
                </a:solidFill>
                <a:effectLst/>
                <a:latin typeface="Century Gothic" panose="020B0502020202020204" pitchFamily="34" charset="0"/>
                <a:ea typeface="Times New Roman" panose="02020603050405020304" pitchFamily="18" charset="0"/>
              </a:rPr>
              <a:t>SAQA approved artisan qualifications and training programmes for the tooling industry.</a:t>
            </a:r>
            <a:endParaRPr lang="en-ZA" kern="1400" dirty="0">
              <a:solidFill>
                <a:srgbClr val="000000"/>
              </a:solidFill>
              <a:effectLst/>
              <a:latin typeface="Calibri" panose="020F0502020204030204" pitchFamily="34" charset="0"/>
              <a:ea typeface="Times New Roman" panose="02020603050405020304" pitchFamily="18" charset="0"/>
            </a:endParaRPr>
          </a:p>
        </p:txBody>
      </p:sp>
      <p:sp>
        <p:nvSpPr>
          <p:cNvPr id="6" name="TextBox 5">
            <a:extLst>
              <a:ext uri="{FF2B5EF4-FFF2-40B4-BE49-F238E27FC236}">
                <a16:creationId xmlns:a16="http://schemas.microsoft.com/office/drawing/2014/main" id="{54B523A9-5D09-69A8-1213-66C6E4FA45A1}"/>
              </a:ext>
            </a:extLst>
          </p:cNvPr>
          <p:cNvSpPr txBox="1"/>
          <p:nvPr/>
        </p:nvSpPr>
        <p:spPr>
          <a:xfrm>
            <a:off x="6405435" y="4728645"/>
            <a:ext cx="5212080" cy="923330"/>
          </a:xfrm>
          <a:prstGeom prst="rect">
            <a:avLst/>
          </a:prstGeom>
          <a:noFill/>
          <a:ln cmpd="sng">
            <a:solidFill>
              <a:schemeClr val="accent1"/>
            </a:solidFill>
          </a:ln>
        </p:spPr>
        <p:txBody>
          <a:bodyPr wrap="square">
            <a:spAutoFit/>
          </a:bodyPr>
          <a:lstStyle/>
          <a:p>
            <a:pPr lvl="0">
              <a:spcAft>
                <a:spcPts val="600"/>
              </a:spcAft>
            </a:pPr>
            <a:r>
              <a:rPr lang="en-GB" kern="1400" dirty="0">
                <a:solidFill>
                  <a:srgbClr val="000000"/>
                </a:solidFill>
                <a:latin typeface="Century Gothic" panose="020B0502020202020204" pitchFamily="34" charset="0"/>
                <a:ea typeface="Times New Roman" panose="02020603050405020304" pitchFamily="18" charset="0"/>
              </a:rPr>
              <a:t>T</a:t>
            </a:r>
            <a:r>
              <a:rPr lang="en-GB" kern="1400" dirty="0">
                <a:solidFill>
                  <a:srgbClr val="000000"/>
                </a:solidFill>
                <a:effectLst/>
                <a:latin typeface="Century Gothic" panose="020B0502020202020204" pitchFamily="34" charset="0"/>
                <a:ea typeface="Times New Roman" panose="02020603050405020304" pitchFamily="18" charset="0"/>
              </a:rPr>
              <a:t>oolmaking and machinist training programmes that ensure trained artisans are available to the industry</a:t>
            </a:r>
            <a:r>
              <a:rPr lang="en-GB" kern="1400" dirty="0">
                <a:solidFill>
                  <a:srgbClr val="000000"/>
                </a:solidFill>
                <a:latin typeface="Century Gothic" panose="020B0502020202020204" pitchFamily="34" charset="0"/>
                <a:ea typeface="Times New Roman" panose="02020603050405020304" pitchFamily="18" charset="0"/>
              </a:rPr>
              <a:t>.</a:t>
            </a:r>
            <a:endParaRPr lang="en-ZA" kern="1400" dirty="0">
              <a:solidFill>
                <a:srgbClr val="000000"/>
              </a:solidFill>
              <a:effectLst/>
              <a:latin typeface="Calibri" panose="020F0502020204030204" pitchFamily="34" charset="0"/>
              <a:ea typeface="Times New Roman" panose="02020603050405020304" pitchFamily="18" charset="0"/>
            </a:endParaRPr>
          </a:p>
        </p:txBody>
      </p:sp>
      <p:sp>
        <p:nvSpPr>
          <p:cNvPr id="7" name="TextBox 6">
            <a:extLst>
              <a:ext uri="{FF2B5EF4-FFF2-40B4-BE49-F238E27FC236}">
                <a16:creationId xmlns:a16="http://schemas.microsoft.com/office/drawing/2014/main" id="{995F0085-9539-C640-30B5-494CF7182B16}"/>
              </a:ext>
            </a:extLst>
          </p:cNvPr>
          <p:cNvSpPr txBox="1"/>
          <p:nvPr/>
        </p:nvSpPr>
        <p:spPr>
          <a:xfrm>
            <a:off x="424389" y="2751065"/>
            <a:ext cx="5350245" cy="1200329"/>
          </a:xfrm>
          <a:prstGeom prst="rect">
            <a:avLst/>
          </a:prstGeom>
          <a:noFill/>
          <a:ln cmpd="sng">
            <a:solidFill>
              <a:schemeClr val="accent1"/>
            </a:solidFill>
          </a:ln>
        </p:spPr>
        <p:txBody>
          <a:bodyPr wrap="square">
            <a:spAutoFit/>
          </a:bodyPr>
          <a:lstStyle/>
          <a:p>
            <a:pPr lvl="0"/>
            <a:r>
              <a:rPr lang="en-GB" kern="1400" dirty="0">
                <a:latin typeface="Century Gothic" panose="020B0502020202020204" pitchFamily="34" charset="0"/>
                <a:ea typeface="Times New Roman" panose="02020603050405020304" pitchFamily="18" charset="0"/>
                <a:cs typeface="Calibri" panose="020F0502020204030204" pitchFamily="34" charset="0"/>
              </a:rPr>
              <a:t>A</a:t>
            </a:r>
            <a:r>
              <a:rPr lang="en-GB" kern="1400" dirty="0">
                <a:effectLst/>
                <a:latin typeface="Century Gothic" panose="020B0502020202020204" pitchFamily="34" charset="0"/>
                <a:ea typeface="Times New Roman" panose="02020603050405020304" pitchFamily="18" charset="0"/>
                <a:cs typeface="Calibri" panose="020F0502020204030204" pitchFamily="34" charset="0"/>
              </a:rPr>
              <a:t>ccredited training facilities in Western Cape, </a:t>
            </a:r>
            <a:r>
              <a:rPr lang="en-GB" b="1" kern="1400" dirty="0">
                <a:effectLst/>
                <a:latin typeface="Century Gothic" panose="020B0502020202020204" pitchFamily="34" charset="0"/>
                <a:ea typeface="Times New Roman" panose="02020603050405020304" pitchFamily="18" charset="0"/>
                <a:cs typeface="Calibri" panose="020F0502020204030204" pitchFamily="34" charset="0"/>
              </a:rPr>
              <a:t>Eastern Cape</a:t>
            </a:r>
            <a:r>
              <a:rPr lang="en-GB" kern="1400" dirty="0">
                <a:effectLst/>
                <a:latin typeface="Century Gothic" panose="020B0502020202020204" pitchFamily="34" charset="0"/>
                <a:ea typeface="Times New Roman" panose="02020603050405020304" pitchFamily="18" charset="0"/>
                <a:cs typeface="Calibri" panose="020F0502020204030204" pitchFamily="34" charset="0"/>
              </a:rPr>
              <a:t>, Gauteng and KwaZulu-Natal as the base for these artisan training programmes.</a:t>
            </a:r>
            <a:endParaRPr lang="en-ZA" kern="1400" dirty="0">
              <a:solidFill>
                <a:srgbClr val="000000"/>
              </a:solidFill>
              <a:effectLst/>
              <a:latin typeface="Calibri" panose="020F0502020204030204" pitchFamily="34" charset="0"/>
              <a:ea typeface="Times New Roman" panose="02020603050405020304" pitchFamily="18" charset="0"/>
            </a:endParaRPr>
          </a:p>
        </p:txBody>
      </p:sp>
      <p:sp>
        <p:nvSpPr>
          <p:cNvPr id="8" name="TextBox 7">
            <a:extLst>
              <a:ext uri="{FF2B5EF4-FFF2-40B4-BE49-F238E27FC236}">
                <a16:creationId xmlns:a16="http://schemas.microsoft.com/office/drawing/2014/main" id="{CA37A407-FE29-3C33-143E-B587C675310D}"/>
              </a:ext>
            </a:extLst>
          </p:cNvPr>
          <p:cNvSpPr txBox="1"/>
          <p:nvPr/>
        </p:nvSpPr>
        <p:spPr>
          <a:xfrm>
            <a:off x="424389" y="4443786"/>
            <a:ext cx="5362177" cy="1200329"/>
          </a:xfrm>
          <a:prstGeom prst="rect">
            <a:avLst/>
          </a:prstGeom>
          <a:noFill/>
          <a:ln cmpd="sng">
            <a:solidFill>
              <a:schemeClr val="accent1"/>
            </a:solidFill>
          </a:ln>
        </p:spPr>
        <p:txBody>
          <a:bodyPr wrap="square">
            <a:spAutoFit/>
          </a:bodyPr>
          <a:lstStyle/>
          <a:p>
            <a:pPr lvl="0">
              <a:spcAft>
                <a:spcPts val="600"/>
              </a:spcAft>
            </a:pPr>
            <a:r>
              <a:rPr lang="en-GB" kern="1400" dirty="0">
                <a:solidFill>
                  <a:srgbClr val="000000"/>
                </a:solidFill>
                <a:latin typeface="Century Gothic" panose="020B0502020202020204" pitchFamily="34" charset="0"/>
                <a:ea typeface="Times New Roman" panose="02020603050405020304" pitchFamily="18" charset="0"/>
              </a:rPr>
              <a:t>S</a:t>
            </a:r>
            <a:r>
              <a:rPr lang="en-GB" kern="1400" dirty="0">
                <a:solidFill>
                  <a:srgbClr val="000000"/>
                </a:solidFill>
                <a:effectLst/>
                <a:latin typeface="Century Gothic" panose="020B0502020202020204" pitchFamily="34" charset="0"/>
                <a:ea typeface="Times New Roman" panose="02020603050405020304" pitchFamily="18" charset="0"/>
              </a:rPr>
              <a:t>hort courses are available to its members in order to continuously improve the level of skills within member companies, and in particular with regard to new technologies.</a:t>
            </a:r>
            <a:endParaRPr lang="en-ZA" kern="1400" dirty="0">
              <a:solidFill>
                <a:srgbClr val="000000"/>
              </a:solidFill>
              <a:effectLst/>
              <a:latin typeface="Calibri" panose="020F0502020204030204" pitchFamily="34" charset="0"/>
              <a:ea typeface="Times New Roman" panose="02020603050405020304" pitchFamily="18" charset="0"/>
            </a:endParaRPr>
          </a:p>
        </p:txBody>
      </p:sp>
      <p:pic>
        <p:nvPicPr>
          <p:cNvPr id="1026" name="Picture 2">
            <a:extLst>
              <a:ext uri="{FF2B5EF4-FFF2-40B4-BE49-F238E27FC236}">
                <a16:creationId xmlns:a16="http://schemas.microsoft.com/office/drawing/2014/main" id="{9134CD60-327D-1141-F2A5-8729F9F9FC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93128" y="1612342"/>
            <a:ext cx="4824387" cy="2710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01151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3" descr="A close up of a logo&#10;&#10;Description automatically generated">
            <a:extLst>
              <a:ext uri="{FF2B5EF4-FFF2-40B4-BE49-F238E27FC236}">
                <a16:creationId xmlns:a16="http://schemas.microsoft.com/office/drawing/2014/main" id="{80C48762-B0C7-4508-8D26-F526C7F2455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0" y="5997155"/>
            <a:ext cx="12192000" cy="847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a:extLst>
              <a:ext uri="{FF2B5EF4-FFF2-40B4-BE49-F238E27FC236}">
                <a16:creationId xmlns:a16="http://schemas.microsoft.com/office/drawing/2014/main" id="{EDDA926E-0E91-9814-9A22-7BD58A70D2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0628" y="5849449"/>
            <a:ext cx="2364378" cy="703547"/>
          </a:xfrm>
          <a:prstGeom prst="rect">
            <a:avLst/>
          </a:prstGeom>
        </p:spPr>
      </p:pic>
      <p:pic>
        <p:nvPicPr>
          <p:cNvPr id="4" name="Picture 2">
            <a:extLst>
              <a:ext uri="{FF2B5EF4-FFF2-40B4-BE49-F238E27FC236}">
                <a16:creationId xmlns:a16="http://schemas.microsoft.com/office/drawing/2014/main" id="{0835C1E3-ED49-1DA2-8DA2-A5CBC79418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94512" y="297206"/>
            <a:ext cx="1909014" cy="155584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621DB1C-E578-3978-3ECE-9C079A20FEE5}"/>
              </a:ext>
            </a:extLst>
          </p:cNvPr>
          <p:cNvSpPr txBox="1"/>
          <p:nvPr/>
        </p:nvSpPr>
        <p:spPr>
          <a:xfrm>
            <a:off x="364361" y="508039"/>
            <a:ext cx="8977720" cy="523220"/>
          </a:xfrm>
          <a:prstGeom prst="rect">
            <a:avLst/>
          </a:prstGeom>
          <a:noFill/>
        </p:spPr>
        <p:txBody>
          <a:bodyPr wrap="square" rtlCol="0">
            <a:spAutoFit/>
          </a:bodyPr>
          <a:lstStyle/>
          <a:p>
            <a:pPr algn="l"/>
            <a:r>
              <a:rPr lang="en-US" sz="2800" b="1" dirty="0">
                <a:solidFill>
                  <a:schemeClr val="accent5">
                    <a:lumMod val="75000"/>
                  </a:schemeClr>
                </a:solidFill>
                <a:latin typeface="Century Gothic" panose="020B0502020202020204" pitchFamily="34" charset="0"/>
                <a:cs typeface="Arial" panose="020B0604020202020204" pitchFamily="34" charset="0"/>
              </a:rPr>
              <a:t>INTERNATIONAL CONNECTIONS ISTMA World</a:t>
            </a:r>
          </a:p>
        </p:txBody>
      </p:sp>
      <p:sp>
        <p:nvSpPr>
          <p:cNvPr id="6" name="TextBox 5">
            <a:extLst>
              <a:ext uri="{FF2B5EF4-FFF2-40B4-BE49-F238E27FC236}">
                <a16:creationId xmlns:a16="http://schemas.microsoft.com/office/drawing/2014/main" id="{91EA4A2B-55E1-DCCD-270A-82C214F62ECC}"/>
              </a:ext>
            </a:extLst>
          </p:cNvPr>
          <p:cNvSpPr txBox="1"/>
          <p:nvPr/>
        </p:nvSpPr>
        <p:spPr>
          <a:xfrm>
            <a:off x="364362" y="1240520"/>
            <a:ext cx="9684099" cy="923330"/>
          </a:xfrm>
          <a:prstGeom prst="rect">
            <a:avLst/>
          </a:prstGeom>
          <a:noFill/>
        </p:spPr>
        <p:txBody>
          <a:bodyPr wrap="square">
            <a:spAutoFit/>
          </a:bodyPr>
          <a:lstStyle/>
          <a:p>
            <a:pPr algn="just" fontAlgn="base"/>
            <a:r>
              <a:rPr lang="en-ZA" b="1" i="0" dirty="0">
                <a:effectLst/>
                <a:latin typeface="Century Gothic" panose="020B0502020202020204" pitchFamily="34" charset="0"/>
              </a:rPr>
              <a:t>PtSA is a member of ISTMA</a:t>
            </a:r>
            <a:r>
              <a:rPr lang="en-ZA" dirty="0">
                <a:latin typeface="Century Gothic" panose="020B0502020202020204" pitchFamily="34" charset="0"/>
              </a:rPr>
              <a:t> </a:t>
            </a:r>
            <a:endParaRPr lang="en-ZA" b="0" i="0" dirty="0">
              <a:effectLst/>
              <a:latin typeface="Century Gothic" panose="020B0502020202020204" pitchFamily="34" charset="0"/>
            </a:endParaRPr>
          </a:p>
          <a:p>
            <a:pPr algn="just" fontAlgn="base"/>
            <a:r>
              <a:rPr lang="en-ZA" b="0" i="0" dirty="0">
                <a:effectLst/>
                <a:latin typeface="Century Gothic" panose="020B0502020202020204" pitchFamily="34" charset="0"/>
              </a:rPr>
              <a:t>The International Special Tooling &amp; Machining Association (ISTMA) is an international association representing 21 Countries throughout the world.</a:t>
            </a:r>
          </a:p>
        </p:txBody>
      </p:sp>
      <p:sp>
        <p:nvSpPr>
          <p:cNvPr id="7" name="TextBox 6">
            <a:extLst>
              <a:ext uri="{FF2B5EF4-FFF2-40B4-BE49-F238E27FC236}">
                <a16:creationId xmlns:a16="http://schemas.microsoft.com/office/drawing/2014/main" id="{30766E29-F593-4933-76A7-68C2D532C749}"/>
              </a:ext>
            </a:extLst>
          </p:cNvPr>
          <p:cNvSpPr txBox="1"/>
          <p:nvPr/>
        </p:nvSpPr>
        <p:spPr>
          <a:xfrm>
            <a:off x="364361" y="2311556"/>
            <a:ext cx="10866855" cy="3416320"/>
          </a:xfrm>
          <a:prstGeom prst="rect">
            <a:avLst/>
          </a:prstGeom>
          <a:noFill/>
        </p:spPr>
        <p:txBody>
          <a:bodyPr wrap="square">
            <a:spAutoFit/>
          </a:bodyPr>
          <a:lstStyle/>
          <a:p>
            <a:pPr algn="just"/>
            <a:r>
              <a:rPr lang="en-ZA" b="1" i="0" dirty="0">
                <a:effectLst/>
                <a:latin typeface="Montserrat" panose="00000500000000000000" pitchFamily="2" charset="0"/>
              </a:rPr>
              <a:t>Collectively, ISTMA member associations represent over 8,000 companies </a:t>
            </a:r>
            <a:r>
              <a:rPr lang="en-ZA" b="1" dirty="0">
                <a:latin typeface="Montserrat" panose="00000500000000000000" pitchFamily="2" charset="0"/>
              </a:rPr>
              <a:t>with</a:t>
            </a:r>
            <a:r>
              <a:rPr lang="en-ZA" b="1" i="0" dirty="0">
                <a:effectLst/>
                <a:latin typeface="Montserrat" panose="00000500000000000000" pitchFamily="2" charset="0"/>
              </a:rPr>
              <a:t> over </a:t>
            </a:r>
            <a:r>
              <a:rPr lang="en-ZA" b="1" dirty="0">
                <a:latin typeface="Montserrat" panose="00000500000000000000" pitchFamily="2" charset="0"/>
              </a:rPr>
              <a:t>120</a:t>
            </a:r>
            <a:r>
              <a:rPr lang="en-ZA" b="1" i="0" dirty="0">
                <a:effectLst/>
                <a:latin typeface="Montserrat" panose="00000500000000000000" pitchFamily="2" charset="0"/>
              </a:rPr>
              <a:t> billion US dollars in annual sales.</a:t>
            </a:r>
          </a:p>
          <a:p>
            <a:pPr algn="just"/>
            <a:r>
              <a:rPr lang="en-ZA" b="1" i="0" dirty="0">
                <a:effectLst/>
                <a:latin typeface="Montserrat" panose="00000500000000000000" pitchFamily="2" charset="0"/>
              </a:rPr>
              <a:t> </a:t>
            </a:r>
          </a:p>
          <a:p>
            <a:pPr algn="just"/>
            <a:r>
              <a:rPr lang="en-ZA" b="0" i="0" dirty="0">
                <a:effectLst/>
                <a:latin typeface="Montserrat" panose="00000500000000000000" pitchFamily="2" charset="0"/>
              </a:rPr>
              <a:t>ISTMA World is responsible for the central coordination and organization of all international activities.</a:t>
            </a:r>
          </a:p>
          <a:p>
            <a:pPr algn="just"/>
            <a:endParaRPr lang="en-ZA" dirty="0">
              <a:latin typeface="Montserrat" panose="00000500000000000000" pitchFamily="2" charset="0"/>
            </a:endParaRPr>
          </a:p>
          <a:p>
            <a:pPr algn="just"/>
            <a:r>
              <a:rPr lang="en-ZA" b="0" i="0" dirty="0">
                <a:effectLst/>
                <a:latin typeface="Montserrat" panose="00000500000000000000" pitchFamily="2" charset="0"/>
              </a:rPr>
              <a:t>For over </a:t>
            </a:r>
            <a:r>
              <a:rPr lang="en-ZA" dirty="0">
                <a:latin typeface="Montserrat" panose="00000500000000000000" pitchFamily="2" charset="0"/>
              </a:rPr>
              <a:t>fifty two</a:t>
            </a:r>
            <a:r>
              <a:rPr lang="en-ZA" b="0" i="0" dirty="0">
                <a:effectLst/>
                <a:latin typeface="Montserrat" panose="00000500000000000000" pitchFamily="2" charset="0"/>
              </a:rPr>
              <a:t> years, a firm partnership for stamping dies, mould making, precision machining and special machines has evolved.</a:t>
            </a:r>
          </a:p>
          <a:p>
            <a:pPr algn="just"/>
            <a:r>
              <a:rPr lang="en-ZA" b="0" i="0" dirty="0">
                <a:effectLst/>
                <a:latin typeface="Montserrat" panose="00000500000000000000" pitchFamily="2" charset="0"/>
              </a:rPr>
              <a:t> </a:t>
            </a:r>
          </a:p>
          <a:p>
            <a:pPr algn="just"/>
            <a:r>
              <a:rPr lang="en-ZA" b="0" i="0" dirty="0">
                <a:effectLst/>
                <a:latin typeface="Montserrat" panose="00000500000000000000" pitchFamily="2" charset="0"/>
              </a:rPr>
              <a:t>Be it a toolmaker in Tokyo, a mould maker in Barcelona, a machinist in Canada, or a special machine builder in the United States, the industry associations, member companies, and employees benefit from ISTMA membership Links to ISTMA World.</a:t>
            </a:r>
            <a:endParaRPr lang="en-ZA" dirty="0"/>
          </a:p>
        </p:txBody>
      </p:sp>
    </p:spTree>
    <p:extLst>
      <p:ext uri="{BB962C8B-B14F-4D97-AF65-F5344CB8AC3E}">
        <p14:creationId xmlns:p14="http://schemas.microsoft.com/office/powerpoint/2010/main" val="28790520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3" descr="A close up of a logo&#10;&#10;Description automatically generated">
            <a:extLst>
              <a:ext uri="{FF2B5EF4-FFF2-40B4-BE49-F238E27FC236}">
                <a16:creationId xmlns:a16="http://schemas.microsoft.com/office/drawing/2014/main" id="{80C48762-B0C7-4508-8D26-F526C7F2455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0" y="5997155"/>
            <a:ext cx="12192000" cy="847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a:extLst>
              <a:ext uri="{FF2B5EF4-FFF2-40B4-BE49-F238E27FC236}">
                <a16:creationId xmlns:a16="http://schemas.microsoft.com/office/drawing/2014/main" id="{EDDA926E-0E91-9814-9A22-7BD58A70D2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0628" y="5849449"/>
            <a:ext cx="2364378" cy="703547"/>
          </a:xfrm>
          <a:prstGeom prst="rect">
            <a:avLst/>
          </a:prstGeom>
        </p:spPr>
      </p:pic>
      <p:sp>
        <p:nvSpPr>
          <p:cNvPr id="4" name="TextBox 3">
            <a:extLst>
              <a:ext uri="{FF2B5EF4-FFF2-40B4-BE49-F238E27FC236}">
                <a16:creationId xmlns:a16="http://schemas.microsoft.com/office/drawing/2014/main" id="{1EEF8284-7311-051E-51C4-201E9C9DFE0F}"/>
              </a:ext>
            </a:extLst>
          </p:cNvPr>
          <p:cNvSpPr txBox="1"/>
          <p:nvPr/>
        </p:nvSpPr>
        <p:spPr>
          <a:xfrm>
            <a:off x="364361" y="508039"/>
            <a:ext cx="10741174" cy="668324"/>
          </a:xfrm>
          <a:prstGeom prst="rect">
            <a:avLst/>
          </a:prstGeom>
          <a:noFill/>
        </p:spPr>
        <p:txBody>
          <a:bodyPr wrap="square" rtlCol="0">
            <a:spAutoFit/>
          </a:bodyPr>
          <a:lstStyle/>
          <a:p>
            <a:pPr>
              <a:lnSpc>
                <a:spcPct val="150000"/>
              </a:lnSpc>
              <a:spcAft>
                <a:spcPts val="600"/>
              </a:spcAft>
            </a:pPr>
            <a:r>
              <a:rPr lang="en-GB" sz="2800" b="1" kern="1400" dirty="0">
                <a:solidFill>
                  <a:schemeClr val="accent5">
                    <a:lumMod val="75000"/>
                  </a:schemeClr>
                </a:solidFill>
                <a:effectLst/>
                <a:latin typeface="Century Gothic" panose="020B0502020202020204" pitchFamily="34" charset="0"/>
                <a:ea typeface="Times New Roman" panose="02020603050405020304" pitchFamily="18" charset="0"/>
              </a:rPr>
              <a:t>Networking, matchmaking and information programmes</a:t>
            </a:r>
            <a:endParaRPr lang="en-ZA" sz="2800" kern="1400" dirty="0">
              <a:solidFill>
                <a:schemeClr val="accent5">
                  <a:lumMod val="75000"/>
                </a:schemeClr>
              </a:solidFill>
              <a:effectLst/>
              <a:latin typeface="Calibri" panose="020F0502020204030204" pitchFamily="34" charset="0"/>
              <a:ea typeface="Times New Roman" panose="02020603050405020304" pitchFamily="18" charset="0"/>
            </a:endParaRPr>
          </a:p>
        </p:txBody>
      </p:sp>
      <p:sp>
        <p:nvSpPr>
          <p:cNvPr id="5" name="TextBox 4">
            <a:extLst>
              <a:ext uri="{FF2B5EF4-FFF2-40B4-BE49-F238E27FC236}">
                <a16:creationId xmlns:a16="http://schemas.microsoft.com/office/drawing/2014/main" id="{72CEB380-3086-9899-FE09-50EB8941F2E0}"/>
              </a:ext>
            </a:extLst>
          </p:cNvPr>
          <p:cNvSpPr txBox="1"/>
          <p:nvPr/>
        </p:nvSpPr>
        <p:spPr>
          <a:xfrm>
            <a:off x="699336" y="4663335"/>
            <a:ext cx="5350244" cy="923330"/>
          </a:xfrm>
          <a:prstGeom prst="rect">
            <a:avLst/>
          </a:prstGeom>
          <a:noFill/>
          <a:ln cmpd="sng">
            <a:solidFill>
              <a:schemeClr val="accent1"/>
            </a:solidFill>
          </a:ln>
        </p:spPr>
        <p:txBody>
          <a:bodyPr wrap="square">
            <a:spAutoFit/>
          </a:bodyPr>
          <a:lstStyle/>
          <a:p>
            <a:pPr>
              <a:spcAft>
                <a:spcPts val="600"/>
              </a:spcAft>
            </a:pPr>
            <a:r>
              <a:rPr lang="en-GB" kern="1400" dirty="0">
                <a:solidFill>
                  <a:srgbClr val="000000"/>
                </a:solidFill>
                <a:latin typeface="Century Gothic" panose="020B0502020202020204" pitchFamily="34" charset="0"/>
                <a:ea typeface="Times New Roman" panose="02020603050405020304" pitchFamily="18" charset="0"/>
              </a:rPr>
              <a:t>H</a:t>
            </a:r>
            <a:r>
              <a:rPr lang="en-GB" sz="1800" kern="1400" dirty="0">
                <a:solidFill>
                  <a:srgbClr val="000000"/>
                </a:solidFill>
                <a:effectLst/>
                <a:latin typeface="Century Gothic" panose="020B0502020202020204" pitchFamily="34" charset="0"/>
                <a:ea typeface="Times New Roman" panose="02020603050405020304" pitchFamily="18" charset="0"/>
              </a:rPr>
              <a:t>osts regular Networking meetings in the Western Cape, Eastern Cape, Gauteng and KwaZulu-Natal.</a:t>
            </a:r>
            <a:endParaRPr lang="en-ZA" sz="1800" kern="1400" dirty="0">
              <a:solidFill>
                <a:srgbClr val="000000"/>
              </a:solidFill>
              <a:effectLst/>
              <a:latin typeface="Calibri" panose="020F0502020204030204" pitchFamily="34" charset="0"/>
              <a:ea typeface="Times New Roman" panose="02020603050405020304" pitchFamily="18" charset="0"/>
            </a:endParaRPr>
          </a:p>
        </p:txBody>
      </p:sp>
      <p:sp>
        <p:nvSpPr>
          <p:cNvPr id="7" name="TextBox 6">
            <a:extLst>
              <a:ext uri="{FF2B5EF4-FFF2-40B4-BE49-F238E27FC236}">
                <a16:creationId xmlns:a16="http://schemas.microsoft.com/office/drawing/2014/main" id="{846380EF-8CD6-B3FD-13A4-62C8E1D65F21}"/>
              </a:ext>
            </a:extLst>
          </p:cNvPr>
          <p:cNvSpPr txBox="1"/>
          <p:nvPr/>
        </p:nvSpPr>
        <p:spPr>
          <a:xfrm>
            <a:off x="6477397" y="3117524"/>
            <a:ext cx="5212080" cy="646331"/>
          </a:xfrm>
          <a:prstGeom prst="rect">
            <a:avLst/>
          </a:prstGeom>
          <a:noFill/>
          <a:ln cmpd="sng">
            <a:solidFill>
              <a:schemeClr val="accent1"/>
            </a:solidFill>
          </a:ln>
        </p:spPr>
        <p:txBody>
          <a:bodyPr wrap="square">
            <a:spAutoFit/>
          </a:bodyPr>
          <a:lstStyle/>
          <a:p>
            <a:pPr lvl="0">
              <a:spcAft>
                <a:spcPts val="600"/>
              </a:spcAft>
            </a:pPr>
            <a:r>
              <a:rPr lang="en-GB" kern="1400" dirty="0">
                <a:latin typeface="Century Gothic" panose="020B0502020202020204" pitchFamily="34" charset="0"/>
                <a:ea typeface="Times New Roman" panose="02020603050405020304" pitchFamily="18" charset="0"/>
                <a:cs typeface="Calibri" panose="020F0502020204030204" pitchFamily="34" charset="0"/>
              </a:rPr>
              <a:t>F</a:t>
            </a:r>
            <a:r>
              <a:rPr lang="en-GB" sz="1800" kern="1400" dirty="0">
                <a:effectLst/>
                <a:latin typeface="Century Gothic" panose="020B0502020202020204" pitchFamily="34" charset="0"/>
                <a:ea typeface="Times New Roman" panose="02020603050405020304" pitchFamily="18" charset="0"/>
                <a:cs typeface="Calibri" panose="020F0502020204030204" pitchFamily="34" charset="0"/>
              </a:rPr>
              <a:t>acilitates Business to Business (B2B) introductions.</a:t>
            </a:r>
            <a:endParaRPr lang="en-ZA" kern="1400" dirty="0">
              <a:solidFill>
                <a:srgbClr val="000000"/>
              </a:solidFill>
              <a:effectLst/>
              <a:latin typeface="Calibri" panose="020F0502020204030204" pitchFamily="34" charset="0"/>
              <a:ea typeface="Times New Roman" panose="02020603050405020304" pitchFamily="18" charset="0"/>
            </a:endParaRPr>
          </a:p>
        </p:txBody>
      </p:sp>
      <p:sp>
        <p:nvSpPr>
          <p:cNvPr id="8" name="TextBox 7">
            <a:extLst>
              <a:ext uri="{FF2B5EF4-FFF2-40B4-BE49-F238E27FC236}">
                <a16:creationId xmlns:a16="http://schemas.microsoft.com/office/drawing/2014/main" id="{4CA951B5-E447-876E-AC8E-8BAB00B114CD}"/>
              </a:ext>
            </a:extLst>
          </p:cNvPr>
          <p:cNvSpPr txBox="1"/>
          <p:nvPr/>
        </p:nvSpPr>
        <p:spPr>
          <a:xfrm>
            <a:off x="347635" y="3173882"/>
            <a:ext cx="5350244" cy="1200329"/>
          </a:xfrm>
          <a:prstGeom prst="rect">
            <a:avLst/>
          </a:prstGeom>
          <a:noFill/>
          <a:ln cmpd="sng">
            <a:solidFill>
              <a:schemeClr val="accent1"/>
            </a:solidFill>
          </a:ln>
        </p:spPr>
        <p:txBody>
          <a:bodyPr wrap="square">
            <a:spAutoFit/>
          </a:bodyPr>
          <a:lstStyle/>
          <a:p>
            <a:pPr lvl="0">
              <a:spcAft>
                <a:spcPts val="600"/>
              </a:spcAft>
            </a:pPr>
            <a:r>
              <a:rPr lang="en-GB" sz="1800" kern="1400" dirty="0">
                <a:solidFill>
                  <a:srgbClr val="000000"/>
                </a:solidFill>
                <a:latin typeface="Century Gothic" panose="020B0502020202020204" pitchFamily="34" charset="0"/>
                <a:ea typeface="Times New Roman" panose="02020603050405020304" pitchFamily="18" charset="0"/>
                <a:cs typeface="Calibri" panose="020F0502020204030204" pitchFamily="34" charset="0"/>
              </a:rPr>
              <a:t>H</a:t>
            </a:r>
            <a:r>
              <a:rPr lang="en-GB" sz="1800" kern="1400" dirty="0">
                <a:effectLst/>
                <a:latin typeface="Century Gothic" panose="020B0502020202020204" pitchFamily="34" charset="0"/>
                <a:ea typeface="Times New Roman" panose="02020603050405020304" pitchFamily="18" charset="0"/>
                <a:cs typeface="Calibri" panose="020F0502020204030204" pitchFamily="34" charset="0"/>
              </a:rPr>
              <a:t>osts an annual convention to facilitate interaction amongst members and to assist with the communication of developments in the industry.</a:t>
            </a:r>
            <a:endParaRPr lang="en-ZA" kern="1400" dirty="0">
              <a:solidFill>
                <a:srgbClr val="000000"/>
              </a:solidFill>
              <a:effectLst/>
              <a:latin typeface="Calibri" panose="020F0502020204030204" pitchFamily="34" charset="0"/>
              <a:ea typeface="Times New Roman" panose="02020603050405020304" pitchFamily="18" charset="0"/>
            </a:endParaRPr>
          </a:p>
        </p:txBody>
      </p:sp>
      <p:sp>
        <p:nvSpPr>
          <p:cNvPr id="9" name="TextBox 8">
            <a:extLst>
              <a:ext uri="{FF2B5EF4-FFF2-40B4-BE49-F238E27FC236}">
                <a16:creationId xmlns:a16="http://schemas.microsoft.com/office/drawing/2014/main" id="{925866F6-46FA-7440-B2F3-2CC7624598FA}"/>
              </a:ext>
            </a:extLst>
          </p:cNvPr>
          <p:cNvSpPr txBox="1"/>
          <p:nvPr/>
        </p:nvSpPr>
        <p:spPr>
          <a:xfrm>
            <a:off x="6049580" y="2074175"/>
            <a:ext cx="5212080" cy="923330"/>
          </a:xfrm>
          <a:prstGeom prst="rect">
            <a:avLst/>
          </a:prstGeom>
          <a:noFill/>
          <a:ln cmpd="sng">
            <a:solidFill>
              <a:schemeClr val="accent1"/>
            </a:solidFill>
          </a:ln>
        </p:spPr>
        <p:txBody>
          <a:bodyPr wrap="square">
            <a:spAutoFit/>
          </a:bodyPr>
          <a:lstStyle/>
          <a:p>
            <a:pPr lvl="0">
              <a:spcAft>
                <a:spcPts val="600"/>
              </a:spcAft>
            </a:pPr>
            <a:r>
              <a:rPr lang="en-GB" kern="1400" dirty="0">
                <a:latin typeface="Century Gothic" panose="020B0502020202020204" pitchFamily="34" charset="0"/>
                <a:ea typeface="Times New Roman" panose="02020603050405020304" pitchFamily="18" charset="0"/>
                <a:cs typeface="Calibri" panose="020F0502020204030204" pitchFamily="34" charset="0"/>
              </a:rPr>
              <a:t>The association h</a:t>
            </a:r>
            <a:r>
              <a:rPr lang="en-GB" sz="1800" kern="1400" dirty="0">
                <a:effectLst/>
                <a:latin typeface="Century Gothic" panose="020B0502020202020204" pitchFamily="34" charset="0"/>
                <a:ea typeface="Times New Roman" panose="02020603050405020304" pitchFamily="18" charset="0"/>
                <a:cs typeface="Calibri" panose="020F0502020204030204" pitchFamily="34" charset="0"/>
              </a:rPr>
              <a:t>as a large and comprehensive database which is utilised for the benefit of members.</a:t>
            </a:r>
            <a:endParaRPr lang="en-ZA" kern="1400" dirty="0">
              <a:solidFill>
                <a:srgbClr val="000000"/>
              </a:solidFill>
              <a:effectLst/>
              <a:latin typeface="Calibri" panose="020F0502020204030204" pitchFamily="34" charset="0"/>
              <a:ea typeface="Times New Roman" panose="02020603050405020304" pitchFamily="18" charset="0"/>
            </a:endParaRPr>
          </a:p>
        </p:txBody>
      </p:sp>
      <p:pic>
        <p:nvPicPr>
          <p:cNvPr id="10" name="Picture 9" descr="Text&#10;&#10;Description automatically generated with medium confidence">
            <a:extLst>
              <a:ext uri="{FF2B5EF4-FFF2-40B4-BE49-F238E27FC236}">
                <a16:creationId xmlns:a16="http://schemas.microsoft.com/office/drawing/2014/main" id="{B1DC01B5-B4AA-3A83-1876-4F11826AC6B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77397" y="4223224"/>
            <a:ext cx="5288677" cy="1626225"/>
          </a:xfrm>
          <a:prstGeom prst="rect">
            <a:avLst/>
          </a:prstGeom>
        </p:spPr>
      </p:pic>
      <p:sp>
        <p:nvSpPr>
          <p:cNvPr id="11" name="object 2">
            <a:extLst>
              <a:ext uri="{FF2B5EF4-FFF2-40B4-BE49-F238E27FC236}">
                <a16:creationId xmlns:a16="http://schemas.microsoft.com/office/drawing/2014/main" id="{EE5922B5-6913-57CD-54AA-7E01604D8F89}"/>
              </a:ext>
            </a:extLst>
          </p:cNvPr>
          <p:cNvSpPr/>
          <p:nvPr/>
        </p:nvSpPr>
        <p:spPr>
          <a:xfrm>
            <a:off x="364361" y="1269559"/>
            <a:ext cx="4925961" cy="1626225"/>
          </a:xfrm>
          <a:prstGeom prst="rect">
            <a:avLst/>
          </a:prstGeom>
          <a:blipFill>
            <a:blip r:embed="rId5" cstate="print"/>
            <a:stretch>
              <a:fillRect/>
            </a:stretch>
          </a:blipFill>
        </p:spPr>
        <p:txBody>
          <a:bodyPr wrap="square" lIns="0" tIns="0" rIns="0" bIns="0" rtlCol="0"/>
          <a:lstStyle/>
          <a:p>
            <a:pPr eaLnBrk="1" fontAlgn="auto" hangingPunct="1">
              <a:spcBef>
                <a:spcPts val="0"/>
              </a:spcBef>
              <a:spcAft>
                <a:spcPts val="0"/>
              </a:spcAft>
            </a:pPr>
            <a:endParaRPr dirty="0">
              <a:solidFill>
                <a:prstClr val="black"/>
              </a:solidFill>
              <a:latin typeface="Calibri"/>
              <a:cs typeface="+mn-cs"/>
            </a:endParaRPr>
          </a:p>
        </p:txBody>
      </p:sp>
    </p:spTree>
    <p:extLst>
      <p:ext uri="{BB962C8B-B14F-4D97-AF65-F5344CB8AC3E}">
        <p14:creationId xmlns:p14="http://schemas.microsoft.com/office/powerpoint/2010/main" val="41365837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3" descr="A close up of a logo&#10;&#10;Description automatically generated">
            <a:extLst>
              <a:ext uri="{FF2B5EF4-FFF2-40B4-BE49-F238E27FC236}">
                <a16:creationId xmlns:a16="http://schemas.microsoft.com/office/drawing/2014/main" id="{80C48762-B0C7-4508-8D26-F526C7F2455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0" y="5997155"/>
            <a:ext cx="12192000" cy="847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a:extLst>
              <a:ext uri="{FF2B5EF4-FFF2-40B4-BE49-F238E27FC236}">
                <a16:creationId xmlns:a16="http://schemas.microsoft.com/office/drawing/2014/main" id="{EDDA926E-0E91-9814-9A22-7BD58A70D2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0628" y="5849449"/>
            <a:ext cx="2364378" cy="703547"/>
          </a:xfrm>
          <a:prstGeom prst="rect">
            <a:avLst/>
          </a:prstGeom>
        </p:spPr>
      </p:pic>
      <p:sp>
        <p:nvSpPr>
          <p:cNvPr id="4" name="TextBox 3">
            <a:extLst>
              <a:ext uri="{FF2B5EF4-FFF2-40B4-BE49-F238E27FC236}">
                <a16:creationId xmlns:a16="http://schemas.microsoft.com/office/drawing/2014/main" id="{A484F749-E864-436F-A5E7-9A0BBDF75684}"/>
              </a:ext>
            </a:extLst>
          </p:cNvPr>
          <p:cNvSpPr txBox="1"/>
          <p:nvPr/>
        </p:nvSpPr>
        <p:spPr>
          <a:xfrm>
            <a:off x="364361" y="625606"/>
            <a:ext cx="10741174" cy="462627"/>
          </a:xfrm>
          <a:prstGeom prst="rect">
            <a:avLst/>
          </a:prstGeom>
          <a:noFill/>
        </p:spPr>
        <p:txBody>
          <a:bodyPr wrap="square" rtlCol="0">
            <a:spAutoFit/>
          </a:bodyPr>
          <a:lstStyle/>
          <a:p>
            <a:pPr>
              <a:lnSpc>
                <a:spcPct val="150000"/>
              </a:lnSpc>
              <a:spcAft>
                <a:spcPts val="600"/>
              </a:spcAft>
            </a:pPr>
            <a:r>
              <a:rPr lang="en-GB" b="1" kern="1400" dirty="0">
                <a:solidFill>
                  <a:schemeClr val="accent5">
                    <a:lumMod val="75000"/>
                  </a:schemeClr>
                </a:solidFill>
                <a:effectLst/>
                <a:latin typeface="Century Gothic" panose="020B0502020202020204" pitchFamily="34" charset="0"/>
                <a:ea typeface="Times New Roman" panose="02020603050405020304" pitchFamily="18" charset="0"/>
                <a:cs typeface="Calibri" panose="020F0502020204030204" pitchFamily="34" charset="0"/>
              </a:rPr>
              <a:t>PtSA corporate facilities are available for use by its members </a:t>
            </a:r>
            <a:endParaRPr lang="en-ZA" kern="1400" dirty="0">
              <a:solidFill>
                <a:schemeClr val="accent5">
                  <a:lumMod val="75000"/>
                </a:schemeClr>
              </a:solidFill>
              <a:effectLst/>
              <a:latin typeface="Calibri" panose="020F0502020204030204" pitchFamily="34" charset="0"/>
              <a:ea typeface="Times New Roman" panose="02020603050405020304" pitchFamily="18" charset="0"/>
            </a:endParaRPr>
          </a:p>
        </p:txBody>
      </p:sp>
      <p:sp>
        <p:nvSpPr>
          <p:cNvPr id="6" name="TextBox 5">
            <a:extLst>
              <a:ext uri="{FF2B5EF4-FFF2-40B4-BE49-F238E27FC236}">
                <a16:creationId xmlns:a16="http://schemas.microsoft.com/office/drawing/2014/main" id="{FBD9BE9E-CC5E-FF63-7589-EDA868699FE0}"/>
              </a:ext>
            </a:extLst>
          </p:cNvPr>
          <p:cNvSpPr txBox="1"/>
          <p:nvPr/>
        </p:nvSpPr>
        <p:spPr>
          <a:xfrm>
            <a:off x="454998" y="1274670"/>
            <a:ext cx="6097656" cy="923330"/>
          </a:xfrm>
          <a:prstGeom prst="rect">
            <a:avLst/>
          </a:prstGeom>
          <a:noFill/>
        </p:spPr>
        <p:txBody>
          <a:bodyPr wrap="square">
            <a:spAutoFit/>
          </a:bodyPr>
          <a:lstStyle/>
          <a:p>
            <a:pPr marL="342900" lvl="0" indent="-342900">
              <a:buFont typeface="Symbol" panose="05050102010706020507" pitchFamily="18" charset="2"/>
              <a:buChar char=""/>
            </a:pPr>
            <a:r>
              <a:rPr lang="en-GB" kern="1400" dirty="0">
                <a:solidFill>
                  <a:srgbClr val="000000"/>
                </a:solidFill>
                <a:effectLst/>
                <a:latin typeface="Century Gothic" panose="020B0502020202020204" pitchFamily="34" charset="0"/>
                <a:ea typeface="Times New Roman" panose="02020603050405020304" pitchFamily="18" charset="0"/>
              </a:rPr>
              <a:t>Board meetings;</a:t>
            </a:r>
            <a:endParaRPr lang="en-ZA" kern="1400" dirty="0">
              <a:solidFill>
                <a:srgbClr val="000000"/>
              </a:solidFill>
              <a:effectLst/>
              <a:latin typeface="Century Gothic" panose="020B0502020202020204" pitchFamily="34" charset="0"/>
              <a:ea typeface="Times New Roman" panose="02020603050405020304" pitchFamily="18" charset="0"/>
            </a:endParaRPr>
          </a:p>
          <a:p>
            <a:pPr marL="342900" lvl="0" indent="-342900">
              <a:buFont typeface="Symbol" panose="05050102010706020507" pitchFamily="18" charset="2"/>
              <a:buChar char=""/>
            </a:pPr>
            <a:r>
              <a:rPr lang="en-GB" kern="1400" dirty="0">
                <a:solidFill>
                  <a:srgbClr val="000000"/>
                </a:solidFill>
                <a:effectLst/>
                <a:latin typeface="Century Gothic" panose="020B0502020202020204" pitchFamily="34" charset="0"/>
                <a:ea typeface="Times New Roman" panose="02020603050405020304" pitchFamily="18" charset="0"/>
              </a:rPr>
              <a:t>Conferencing;</a:t>
            </a:r>
            <a:endParaRPr lang="en-ZA" kern="1400" dirty="0">
              <a:solidFill>
                <a:srgbClr val="000000"/>
              </a:solidFill>
              <a:effectLst/>
              <a:latin typeface="Century Gothic" panose="020B0502020202020204" pitchFamily="34" charset="0"/>
              <a:ea typeface="Times New Roman" panose="02020603050405020304" pitchFamily="18" charset="0"/>
            </a:endParaRPr>
          </a:p>
          <a:p>
            <a:pPr marL="342900" lvl="0" indent="-342900">
              <a:spcAft>
                <a:spcPts val="600"/>
              </a:spcAft>
              <a:buFont typeface="Symbol" panose="05050102010706020507" pitchFamily="18" charset="2"/>
              <a:buChar char=""/>
            </a:pPr>
            <a:r>
              <a:rPr lang="en-GB" kern="1400" dirty="0">
                <a:solidFill>
                  <a:srgbClr val="000000"/>
                </a:solidFill>
                <a:effectLst/>
                <a:latin typeface="Century Gothic" panose="020B0502020202020204" pitchFamily="34" charset="0"/>
                <a:ea typeface="Times New Roman" panose="02020603050405020304" pitchFamily="18" charset="0"/>
              </a:rPr>
              <a:t>Training.</a:t>
            </a:r>
            <a:endParaRPr lang="en-ZA" kern="1400" dirty="0">
              <a:solidFill>
                <a:srgbClr val="000000"/>
              </a:solidFill>
              <a:effectLst/>
              <a:latin typeface="Century Gothic" panose="020B0502020202020204" pitchFamily="34" charset="0"/>
              <a:ea typeface="Times New Roman" panose="02020603050405020304" pitchFamily="18" charset="0"/>
            </a:endParaRPr>
          </a:p>
        </p:txBody>
      </p:sp>
      <p:sp>
        <p:nvSpPr>
          <p:cNvPr id="8" name="TextBox 7">
            <a:extLst>
              <a:ext uri="{FF2B5EF4-FFF2-40B4-BE49-F238E27FC236}">
                <a16:creationId xmlns:a16="http://schemas.microsoft.com/office/drawing/2014/main" id="{6DA349EF-3F2E-71D6-1AA7-D80EDA5D959B}"/>
              </a:ext>
            </a:extLst>
          </p:cNvPr>
          <p:cNvSpPr txBox="1"/>
          <p:nvPr/>
        </p:nvSpPr>
        <p:spPr>
          <a:xfrm>
            <a:off x="7039340" y="1377524"/>
            <a:ext cx="3746768" cy="1200329"/>
          </a:xfrm>
          <a:prstGeom prst="rect">
            <a:avLst/>
          </a:prstGeom>
          <a:noFill/>
        </p:spPr>
        <p:txBody>
          <a:bodyPr wrap="square">
            <a:spAutoFit/>
          </a:bodyPr>
          <a:lstStyle/>
          <a:p>
            <a:pPr>
              <a:spcAft>
                <a:spcPts val="600"/>
              </a:spcAft>
            </a:pPr>
            <a:r>
              <a:rPr lang="en-GB" sz="1800" b="1" kern="1400" dirty="0">
                <a:solidFill>
                  <a:schemeClr val="accent5">
                    <a:lumMod val="75000"/>
                  </a:schemeClr>
                </a:solidFill>
                <a:effectLst/>
                <a:latin typeface="Century Gothic" panose="020B0502020202020204" pitchFamily="34" charset="0"/>
                <a:ea typeface="Times New Roman" panose="02020603050405020304" pitchFamily="18" charset="0"/>
              </a:rPr>
              <a:t>PtSA website provides information about international and national news, events and trends in the industry.</a:t>
            </a:r>
            <a:endParaRPr lang="en-ZA" sz="1400" kern="1400" dirty="0">
              <a:solidFill>
                <a:schemeClr val="accent5">
                  <a:lumMod val="75000"/>
                </a:schemeClr>
              </a:solidFill>
              <a:effectLst/>
              <a:latin typeface="Calibri" panose="020F0502020204030204" pitchFamily="34" charset="0"/>
              <a:ea typeface="Times New Roman" panose="02020603050405020304" pitchFamily="18" charset="0"/>
            </a:endParaRPr>
          </a:p>
        </p:txBody>
      </p:sp>
      <p:sp>
        <p:nvSpPr>
          <p:cNvPr id="10" name="TextBox 9">
            <a:extLst>
              <a:ext uri="{FF2B5EF4-FFF2-40B4-BE49-F238E27FC236}">
                <a16:creationId xmlns:a16="http://schemas.microsoft.com/office/drawing/2014/main" id="{A98BD879-4D6E-F232-DF77-C84A29E3711A}"/>
              </a:ext>
            </a:extLst>
          </p:cNvPr>
          <p:cNvSpPr txBox="1"/>
          <p:nvPr/>
        </p:nvSpPr>
        <p:spPr>
          <a:xfrm>
            <a:off x="1263759" y="4268693"/>
            <a:ext cx="6787951" cy="1277273"/>
          </a:xfrm>
          <a:prstGeom prst="rect">
            <a:avLst/>
          </a:prstGeom>
          <a:noFill/>
        </p:spPr>
        <p:txBody>
          <a:bodyPr wrap="square">
            <a:spAutoFit/>
          </a:bodyPr>
          <a:lstStyle/>
          <a:p>
            <a:pPr>
              <a:spcAft>
                <a:spcPts val="600"/>
              </a:spcAft>
            </a:pPr>
            <a:r>
              <a:rPr lang="en-GB" b="1" kern="1400" dirty="0">
                <a:solidFill>
                  <a:schemeClr val="accent5">
                    <a:lumMod val="75000"/>
                  </a:schemeClr>
                </a:solidFill>
                <a:effectLst/>
                <a:latin typeface="Century Gothic" panose="020B0502020202020204" pitchFamily="34" charset="0"/>
                <a:ea typeface="Times New Roman" panose="02020603050405020304" pitchFamily="18" charset="0"/>
              </a:rPr>
              <a:t>Better understanding of the Fourth Industrial Revolution (4IR)</a:t>
            </a:r>
            <a:endParaRPr lang="en-ZA" kern="1400" dirty="0">
              <a:solidFill>
                <a:schemeClr val="accent5">
                  <a:lumMod val="75000"/>
                </a:schemeClr>
              </a:solidFill>
              <a:effectLst/>
              <a:latin typeface="Century Gothic" panose="020B0502020202020204" pitchFamily="34" charset="0"/>
              <a:ea typeface="Times New Roman" panose="02020603050405020304" pitchFamily="18" charset="0"/>
            </a:endParaRPr>
          </a:p>
          <a:p>
            <a:pPr lvl="0">
              <a:spcAft>
                <a:spcPts val="600"/>
              </a:spcAft>
            </a:pPr>
            <a:r>
              <a:rPr lang="en-GB" kern="1400" dirty="0">
                <a:solidFill>
                  <a:srgbClr val="000000"/>
                </a:solidFill>
                <a:effectLst/>
                <a:latin typeface="Century Gothic" panose="020B0502020202020204" pitchFamily="34" charset="0"/>
                <a:ea typeface="Times New Roman" panose="02020603050405020304" pitchFamily="18" charset="0"/>
              </a:rPr>
              <a:t>PtSA facilitates the understanding of technology developments for its members by means of information programmes, demonstrations, publications and networking;</a:t>
            </a:r>
            <a:endParaRPr lang="en-ZA" kern="1400" dirty="0">
              <a:solidFill>
                <a:srgbClr val="000000"/>
              </a:solidFill>
              <a:effectLst/>
              <a:latin typeface="Century Gothic" panose="020B0502020202020204" pitchFamily="34" charset="0"/>
              <a:ea typeface="Times New Roman" panose="02020603050405020304" pitchFamily="18" charset="0"/>
            </a:endParaRPr>
          </a:p>
        </p:txBody>
      </p:sp>
      <p:pic>
        <p:nvPicPr>
          <p:cNvPr id="2050" name="Picture 2" descr="IEEE Fueling the 4th Industrial Revolution">
            <a:extLst>
              <a:ext uri="{FF2B5EF4-FFF2-40B4-BE49-F238E27FC236}">
                <a16:creationId xmlns:a16="http://schemas.microsoft.com/office/drawing/2014/main" id="{11919601-28B9-5707-B38F-8740375E2C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98840" y="3231382"/>
            <a:ext cx="3261586" cy="265904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 name="Picture 2" descr="Text&#10;&#10;Description automatically generated with medium confidence">
            <a:extLst>
              <a:ext uri="{FF2B5EF4-FFF2-40B4-BE49-F238E27FC236}">
                <a16:creationId xmlns:a16="http://schemas.microsoft.com/office/drawing/2014/main" id="{7573B756-AB1D-31E0-4D4F-D3DFE74F8FD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83474" y="1224428"/>
            <a:ext cx="3538374" cy="3132583"/>
          </a:xfrm>
          <a:prstGeom prst="rect">
            <a:avLst/>
          </a:prstGeom>
        </p:spPr>
      </p:pic>
    </p:spTree>
    <p:extLst>
      <p:ext uri="{BB962C8B-B14F-4D97-AF65-F5344CB8AC3E}">
        <p14:creationId xmlns:p14="http://schemas.microsoft.com/office/powerpoint/2010/main" val="3861873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47855</TotalTime>
  <Words>1004</Words>
  <Application>Microsoft Office PowerPoint</Application>
  <PresentationFormat>Widescreen</PresentationFormat>
  <Paragraphs>104</Paragraphs>
  <Slides>11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Calibri Light</vt:lpstr>
      <vt:lpstr>Century Gothic</vt:lpstr>
      <vt:lpstr>Montserrat</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TS and SS Management Structure</dc:title>
  <dc:creator>Tapiwa Samanga</dc:creator>
  <cp:lastModifiedBy>Bob Williamson</cp:lastModifiedBy>
  <cp:revision>151</cp:revision>
  <cp:lastPrinted>2022-08-02T07:34:16Z</cp:lastPrinted>
  <dcterms:created xsi:type="dcterms:W3CDTF">2021-07-22T12:06:32Z</dcterms:created>
  <dcterms:modified xsi:type="dcterms:W3CDTF">2022-08-02T08:23:42Z</dcterms:modified>
</cp:coreProperties>
</file>